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8" r:id="rId2"/>
    <p:sldId id="257" r:id="rId3"/>
    <p:sldId id="259" r:id="rId4"/>
    <p:sldId id="262" r:id="rId5"/>
    <p:sldId id="264"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5" d="100"/>
          <a:sy n="85" d="100"/>
        </p:scale>
        <p:origin x="-1506"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2FFC30-29D5-4EBE-9F8D-F66907ADCF61}" type="datetimeFigureOut">
              <a:rPr lang="en-US" smtClean="0"/>
              <a:t>9/1/2011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9C05F2-3C2D-4A49-9145-55EE0D517518}"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64458B9B-0835-45D9-A3A8-E045B05EE661}" type="datetime1">
              <a:rPr lang="en-US" smtClean="0"/>
              <a:t>9/1/2011</a:t>
            </a:fld>
            <a:endParaRPr lang="en-US"/>
          </a:p>
        </p:txBody>
      </p:sp>
      <p:sp>
        <p:nvSpPr>
          <p:cNvPr id="20" name="Footer Placeholder 19"/>
          <p:cNvSpPr>
            <a:spLocks noGrp="1"/>
          </p:cNvSpPr>
          <p:nvPr>
            <p:ph type="ftr" sz="quarter" idx="11"/>
          </p:nvPr>
        </p:nvSpPr>
        <p:spPr/>
        <p:txBody>
          <a:bodyPr/>
          <a:lstStyle>
            <a:extLst/>
          </a:lstStyle>
          <a:p>
            <a:r>
              <a:rPr lang="en-US" smtClean="0"/>
              <a:t>Diapositive 1.1 </a:t>
            </a:r>
            <a:endParaRPr lang="en-US"/>
          </a:p>
        </p:txBody>
      </p:sp>
      <p:sp>
        <p:nvSpPr>
          <p:cNvPr id="10" name="Slide Number Placeholder 9"/>
          <p:cNvSpPr>
            <a:spLocks noGrp="1"/>
          </p:cNvSpPr>
          <p:nvPr>
            <p:ph type="sldNum" sz="quarter" idx="12"/>
          </p:nvPr>
        </p:nvSpPr>
        <p:spPr/>
        <p:txBody>
          <a:bodyPr/>
          <a:lstStyle>
            <a:extLst/>
          </a:lstStyle>
          <a:p>
            <a:fld id="{EA740093-190E-4C92-B98F-FB21E350CE81}"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8D48EC7-B00E-48F9-A034-950E6B165AF1}" type="datetime1">
              <a:rPr lang="en-US" smtClean="0"/>
              <a:t>9/1/2011</a:t>
            </a:fld>
            <a:endParaRPr lang="en-US"/>
          </a:p>
        </p:txBody>
      </p:sp>
      <p:sp>
        <p:nvSpPr>
          <p:cNvPr id="5" name="Footer Placeholder 4"/>
          <p:cNvSpPr>
            <a:spLocks noGrp="1"/>
          </p:cNvSpPr>
          <p:nvPr>
            <p:ph type="ftr" sz="quarter" idx="11"/>
          </p:nvPr>
        </p:nvSpPr>
        <p:spPr/>
        <p:txBody>
          <a:bodyPr/>
          <a:lstStyle>
            <a:extLst/>
          </a:lstStyle>
          <a:p>
            <a:r>
              <a:rPr lang="en-US" smtClean="0"/>
              <a:t>Diapositive 1.1 </a:t>
            </a:r>
            <a:endParaRPr lang="en-US"/>
          </a:p>
        </p:txBody>
      </p:sp>
      <p:sp>
        <p:nvSpPr>
          <p:cNvPr id="6" name="Slide Number Placeholder 5"/>
          <p:cNvSpPr>
            <a:spLocks noGrp="1"/>
          </p:cNvSpPr>
          <p:nvPr>
            <p:ph type="sldNum" sz="quarter" idx="12"/>
          </p:nvPr>
        </p:nvSpPr>
        <p:spPr/>
        <p:txBody>
          <a:bodyPr/>
          <a:lstStyle>
            <a:extLst/>
          </a:lstStyle>
          <a:p>
            <a:fld id="{EA740093-190E-4C92-B98F-FB21E350CE8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0BDD89C-8674-4832-A643-8795FF7F1138}" type="datetime1">
              <a:rPr lang="en-US" smtClean="0"/>
              <a:t>9/1/2011</a:t>
            </a:fld>
            <a:endParaRPr lang="en-US"/>
          </a:p>
        </p:txBody>
      </p:sp>
      <p:sp>
        <p:nvSpPr>
          <p:cNvPr id="5" name="Footer Placeholder 4"/>
          <p:cNvSpPr>
            <a:spLocks noGrp="1"/>
          </p:cNvSpPr>
          <p:nvPr>
            <p:ph type="ftr" sz="quarter" idx="11"/>
          </p:nvPr>
        </p:nvSpPr>
        <p:spPr/>
        <p:txBody>
          <a:bodyPr/>
          <a:lstStyle>
            <a:extLst/>
          </a:lstStyle>
          <a:p>
            <a:r>
              <a:rPr lang="en-US" smtClean="0"/>
              <a:t>Diapositive 1.1 </a:t>
            </a:r>
            <a:endParaRPr lang="en-US"/>
          </a:p>
        </p:txBody>
      </p:sp>
      <p:sp>
        <p:nvSpPr>
          <p:cNvPr id="6" name="Slide Number Placeholder 5"/>
          <p:cNvSpPr>
            <a:spLocks noGrp="1"/>
          </p:cNvSpPr>
          <p:nvPr>
            <p:ph type="sldNum" sz="quarter" idx="12"/>
          </p:nvPr>
        </p:nvSpPr>
        <p:spPr/>
        <p:txBody>
          <a:bodyPr/>
          <a:lstStyle>
            <a:extLst/>
          </a:lstStyle>
          <a:p>
            <a:fld id="{EA740093-190E-4C92-B98F-FB21E350CE8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D2AD240-E2B9-4D9A-A320-220DAD457220}" type="datetime1">
              <a:rPr lang="en-US" smtClean="0"/>
              <a:t>9/1/2011</a:t>
            </a:fld>
            <a:endParaRPr lang="en-US"/>
          </a:p>
        </p:txBody>
      </p:sp>
      <p:sp>
        <p:nvSpPr>
          <p:cNvPr id="5" name="Footer Placeholder 4"/>
          <p:cNvSpPr>
            <a:spLocks noGrp="1"/>
          </p:cNvSpPr>
          <p:nvPr>
            <p:ph type="ftr" sz="quarter" idx="11"/>
          </p:nvPr>
        </p:nvSpPr>
        <p:spPr/>
        <p:txBody>
          <a:bodyPr/>
          <a:lstStyle>
            <a:extLst/>
          </a:lstStyle>
          <a:p>
            <a:r>
              <a:rPr lang="fr-FR" smtClean="0"/>
              <a:t>Diapositive 1.1 </a:t>
            </a:r>
            <a:endParaRPr lang="en-US" dirty="0"/>
          </a:p>
        </p:txBody>
      </p:sp>
      <p:sp>
        <p:nvSpPr>
          <p:cNvPr id="6" name="Slide Number Placeholder 5"/>
          <p:cNvSpPr>
            <a:spLocks noGrp="1"/>
          </p:cNvSpPr>
          <p:nvPr>
            <p:ph type="sldNum" sz="quarter" idx="12"/>
          </p:nvPr>
        </p:nvSpPr>
        <p:spPr/>
        <p:txBody>
          <a:bodyPr/>
          <a:lstStyle>
            <a:extLst/>
          </a:lstStyle>
          <a:p>
            <a:fld id="{EA740093-190E-4C92-B98F-FB21E350CE8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AFF2A8D-4A3C-4117-9FCB-8194DA9628C3}" type="datetime1">
              <a:rPr lang="en-US" smtClean="0"/>
              <a:t>9/1/2011</a:t>
            </a:fld>
            <a:endParaRPr lang="en-US"/>
          </a:p>
        </p:txBody>
      </p:sp>
      <p:sp>
        <p:nvSpPr>
          <p:cNvPr id="5" name="Footer Placeholder 4"/>
          <p:cNvSpPr>
            <a:spLocks noGrp="1"/>
          </p:cNvSpPr>
          <p:nvPr>
            <p:ph type="ftr" sz="quarter" idx="11"/>
          </p:nvPr>
        </p:nvSpPr>
        <p:spPr/>
        <p:txBody>
          <a:bodyPr/>
          <a:lstStyle>
            <a:extLst/>
          </a:lstStyle>
          <a:p>
            <a:r>
              <a:rPr lang="en-US" smtClean="0"/>
              <a:t>Diapositive 1.1 </a:t>
            </a:r>
            <a:endParaRPr lang="en-US"/>
          </a:p>
        </p:txBody>
      </p:sp>
      <p:sp>
        <p:nvSpPr>
          <p:cNvPr id="6" name="Slide Number Placeholder 5"/>
          <p:cNvSpPr>
            <a:spLocks noGrp="1"/>
          </p:cNvSpPr>
          <p:nvPr>
            <p:ph type="sldNum" sz="quarter" idx="12"/>
          </p:nvPr>
        </p:nvSpPr>
        <p:spPr/>
        <p:txBody>
          <a:bodyPr/>
          <a:lstStyle>
            <a:extLst/>
          </a:lstStyle>
          <a:p>
            <a:fld id="{EA740093-190E-4C92-B98F-FB21E350CE81}"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14FD5EA-9BD2-4537-8296-C00AC8A3ED92}" type="datetime1">
              <a:rPr lang="en-US" smtClean="0"/>
              <a:t>9/1/2011</a:t>
            </a:fld>
            <a:endParaRPr lang="en-US"/>
          </a:p>
        </p:txBody>
      </p:sp>
      <p:sp>
        <p:nvSpPr>
          <p:cNvPr id="6" name="Footer Placeholder 5"/>
          <p:cNvSpPr>
            <a:spLocks noGrp="1"/>
          </p:cNvSpPr>
          <p:nvPr>
            <p:ph type="ftr" sz="quarter" idx="11"/>
          </p:nvPr>
        </p:nvSpPr>
        <p:spPr/>
        <p:txBody>
          <a:bodyPr/>
          <a:lstStyle>
            <a:extLst/>
          </a:lstStyle>
          <a:p>
            <a:r>
              <a:rPr lang="en-US" smtClean="0"/>
              <a:t>Diapositive 1.1 </a:t>
            </a:r>
            <a:endParaRPr lang="en-US"/>
          </a:p>
        </p:txBody>
      </p:sp>
      <p:sp>
        <p:nvSpPr>
          <p:cNvPr id="7" name="Slide Number Placeholder 6"/>
          <p:cNvSpPr>
            <a:spLocks noGrp="1"/>
          </p:cNvSpPr>
          <p:nvPr>
            <p:ph type="sldNum" sz="quarter" idx="12"/>
          </p:nvPr>
        </p:nvSpPr>
        <p:spPr/>
        <p:txBody>
          <a:bodyPr/>
          <a:lstStyle>
            <a:extLst/>
          </a:lstStyle>
          <a:p>
            <a:fld id="{EA740093-190E-4C92-B98F-FB21E350CE8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B639835-A8D3-4C97-89B3-1BA40721DEB3}" type="datetime1">
              <a:rPr lang="en-US" smtClean="0"/>
              <a:t>9/1/2011</a:t>
            </a:fld>
            <a:endParaRPr lang="en-US"/>
          </a:p>
        </p:txBody>
      </p:sp>
      <p:sp>
        <p:nvSpPr>
          <p:cNvPr id="8" name="Footer Placeholder 7"/>
          <p:cNvSpPr>
            <a:spLocks noGrp="1"/>
          </p:cNvSpPr>
          <p:nvPr>
            <p:ph type="ftr" sz="quarter" idx="11"/>
          </p:nvPr>
        </p:nvSpPr>
        <p:spPr/>
        <p:txBody>
          <a:bodyPr/>
          <a:lstStyle>
            <a:extLst/>
          </a:lstStyle>
          <a:p>
            <a:r>
              <a:rPr lang="en-US" smtClean="0"/>
              <a:t>Diapositive 1.1 </a:t>
            </a:r>
            <a:endParaRPr lang="en-US"/>
          </a:p>
        </p:txBody>
      </p:sp>
      <p:sp>
        <p:nvSpPr>
          <p:cNvPr id="9" name="Slide Number Placeholder 8"/>
          <p:cNvSpPr>
            <a:spLocks noGrp="1"/>
          </p:cNvSpPr>
          <p:nvPr>
            <p:ph type="sldNum" sz="quarter" idx="12"/>
          </p:nvPr>
        </p:nvSpPr>
        <p:spPr/>
        <p:txBody>
          <a:bodyPr/>
          <a:lstStyle>
            <a:extLst/>
          </a:lstStyle>
          <a:p>
            <a:fld id="{EA740093-190E-4C92-B98F-FB21E350CE8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D45925B-E517-4AF3-9669-102E48CD8C7B}" type="datetime1">
              <a:rPr lang="en-US" smtClean="0"/>
              <a:t>9/1/2011</a:t>
            </a:fld>
            <a:endParaRPr lang="en-US"/>
          </a:p>
        </p:txBody>
      </p:sp>
      <p:sp>
        <p:nvSpPr>
          <p:cNvPr id="4" name="Footer Placeholder 3"/>
          <p:cNvSpPr>
            <a:spLocks noGrp="1"/>
          </p:cNvSpPr>
          <p:nvPr>
            <p:ph type="ftr" sz="quarter" idx="11"/>
          </p:nvPr>
        </p:nvSpPr>
        <p:spPr/>
        <p:txBody>
          <a:bodyPr/>
          <a:lstStyle>
            <a:extLst/>
          </a:lstStyle>
          <a:p>
            <a:r>
              <a:rPr lang="en-US" smtClean="0"/>
              <a:t>Diapositive 1.1 </a:t>
            </a:r>
            <a:endParaRPr lang="en-US"/>
          </a:p>
        </p:txBody>
      </p:sp>
      <p:sp>
        <p:nvSpPr>
          <p:cNvPr id="5" name="Slide Number Placeholder 4"/>
          <p:cNvSpPr>
            <a:spLocks noGrp="1"/>
          </p:cNvSpPr>
          <p:nvPr>
            <p:ph type="sldNum" sz="quarter" idx="12"/>
          </p:nvPr>
        </p:nvSpPr>
        <p:spPr/>
        <p:txBody>
          <a:bodyPr/>
          <a:lstStyle>
            <a:extLst/>
          </a:lstStyle>
          <a:p>
            <a:fld id="{EA740093-190E-4C92-B98F-FB21E350CE8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89DB5F79-5B53-489D-BBE4-5107F5AD22F8}" type="datetime1">
              <a:rPr lang="en-US" smtClean="0"/>
              <a:t>9/1/2011</a:t>
            </a:fld>
            <a:endParaRPr lang="en-US"/>
          </a:p>
        </p:txBody>
      </p:sp>
      <p:sp>
        <p:nvSpPr>
          <p:cNvPr id="3" name="Footer Placeholder 2"/>
          <p:cNvSpPr>
            <a:spLocks noGrp="1"/>
          </p:cNvSpPr>
          <p:nvPr>
            <p:ph type="ftr" sz="quarter" idx="11"/>
          </p:nvPr>
        </p:nvSpPr>
        <p:spPr/>
        <p:txBody>
          <a:bodyPr/>
          <a:lstStyle>
            <a:extLst/>
          </a:lstStyle>
          <a:p>
            <a:r>
              <a:rPr lang="en-US" smtClean="0"/>
              <a:t>Diapositive 1.1 </a:t>
            </a:r>
            <a:endParaRPr lang="en-US"/>
          </a:p>
        </p:txBody>
      </p:sp>
      <p:sp>
        <p:nvSpPr>
          <p:cNvPr id="4" name="Slide Number Placeholder 3"/>
          <p:cNvSpPr>
            <a:spLocks noGrp="1"/>
          </p:cNvSpPr>
          <p:nvPr>
            <p:ph type="sldNum" sz="quarter" idx="12"/>
          </p:nvPr>
        </p:nvSpPr>
        <p:spPr/>
        <p:txBody>
          <a:bodyPr/>
          <a:lstStyle>
            <a:extLst/>
          </a:lstStyle>
          <a:p>
            <a:fld id="{EA740093-190E-4C92-B98F-FB21E350CE81}"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5115496-3B5F-4D3D-A7B8-404EF88866B4}" type="datetime1">
              <a:rPr lang="en-US" smtClean="0"/>
              <a:t>9/1/2011</a:t>
            </a:fld>
            <a:endParaRPr lang="en-US"/>
          </a:p>
        </p:txBody>
      </p:sp>
      <p:sp>
        <p:nvSpPr>
          <p:cNvPr id="6" name="Footer Placeholder 5"/>
          <p:cNvSpPr>
            <a:spLocks noGrp="1"/>
          </p:cNvSpPr>
          <p:nvPr>
            <p:ph type="ftr" sz="quarter" idx="11"/>
          </p:nvPr>
        </p:nvSpPr>
        <p:spPr/>
        <p:txBody>
          <a:bodyPr/>
          <a:lstStyle>
            <a:extLst/>
          </a:lstStyle>
          <a:p>
            <a:r>
              <a:rPr lang="en-US" smtClean="0"/>
              <a:t>Diapositive 1.1 </a:t>
            </a:r>
            <a:endParaRPr lang="en-US"/>
          </a:p>
        </p:txBody>
      </p:sp>
      <p:sp>
        <p:nvSpPr>
          <p:cNvPr id="7" name="Slide Number Placeholder 6"/>
          <p:cNvSpPr>
            <a:spLocks noGrp="1"/>
          </p:cNvSpPr>
          <p:nvPr>
            <p:ph type="sldNum" sz="quarter" idx="12"/>
          </p:nvPr>
        </p:nvSpPr>
        <p:spPr/>
        <p:txBody>
          <a:bodyPr/>
          <a:lstStyle>
            <a:extLst/>
          </a:lstStyle>
          <a:p>
            <a:fld id="{EA740093-190E-4C92-B98F-FB21E350CE8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2FB8D6E-E407-4163-8739-AF6AF5796897}" type="datetime1">
              <a:rPr lang="en-US" smtClean="0"/>
              <a:t>9/1/2011</a:t>
            </a:fld>
            <a:endParaRPr lang="en-US"/>
          </a:p>
        </p:txBody>
      </p:sp>
      <p:sp>
        <p:nvSpPr>
          <p:cNvPr id="6" name="Footer Placeholder 5"/>
          <p:cNvSpPr>
            <a:spLocks noGrp="1"/>
          </p:cNvSpPr>
          <p:nvPr>
            <p:ph type="ftr" sz="quarter" idx="11"/>
          </p:nvPr>
        </p:nvSpPr>
        <p:spPr/>
        <p:txBody>
          <a:bodyPr/>
          <a:lstStyle>
            <a:extLst/>
          </a:lstStyle>
          <a:p>
            <a:r>
              <a:rPr lang="en-US" smtClean="0"/>
              <a:t>Diapositive 1.1 </a:t>
            </a:r>
            <a:endParaRPr lang="en-US"/>
          </a:p>
        </p:txBody>
      </p:sp>
      <p:sp>
        <p:nvSpPr>
          <p:cNvPr id="7" name="Slide Number Placeholder 6"/>
          <p:cNvSpPr>
            <a:spLocks noGrp="1"/>
          </p:cNvSpPr>
          <p:nvPr>
            <p:ph type="sldNum" sz="quarter" idx="12"/>
          </p:nvPr>
        </p:nvSpPr>
        <p:spPr/>
        <p:txBody>
          <a:bodyPr/>
          <a:lstStyle>
            <a:extLst/>
          </a:lstStyle>
          <a:p>
            <a:fld id="{EA740093-190E-4C92-B98F-FB21E350CE81}"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8A2CF628-9FB1-40EB-B4BF-EBF2DCB6C159}" type="datetime1">
              <a:rPr lang="en-US" smtClean="0"/>
              <a:t>9/1/2011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r>
              <a:rPr lang="en-US" smtClean="0"/>
              <a:t>Diapositive 1.1 </a:t>
            </a:r>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A740093-190E-4C92-B98F-FB21E350CE81}"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8229600" cy="1143000"/>
          </a:xfrm>
        </p:spPr>
        <p:txBody>
          <a:bodyPr>
            <a:normAutofit fontScale="90000"/>
          </a:bodyPr>
          <a:lstStyle/>
          <a:p>
            <a:pPr lvl="0"/>
            <a:r>
              <a:rPr kumimoji="0" lang="fr-FR" b="1" i="0" u="none" strike="noStrike" cap="none" normalizeH="0" baseline="0" dirty="0" smtClean="0">
                <a:ln>
                  <a:noFill/>
                </a:ln>
                <a:solidFill>
                  <a:srgbClr val="000000"/>
                </a:solidFill>
                <a:effectLst/>
                <a:latin typeface="Calibri" pitchFamily="34" charset="0"/>
                <a:ea typeface="Times New Roman" pitchFamily="18" charset="0"/>
                <a:cs typeface="Calibri" pitchFamily="34" charset="0"/>
              </a:rPr>
              <a:t>BUT ET OBJECTIFS DE L'ATELIER</a:t>
            </a:r>
            <a:r>
              <a:rPr kumimoji="0" lang="fr-FR" sz="6000" b="0" i="0" u="none" strike="noStrike" cap="none" normalizeH="0" baseline="0" dirty="0" smtClean="0">
                <a:ln>
                  <a:noFill/>
                </a:ln>
                <a:solidFill>
                  <a:schemeClr val="tx1"/>
                </a:solidFill>
                <a:effectLst/>
                <a:latin typeface="Arial" pitchFamily="34" charset="0"/>
                <a:cs typeface="Arial" pitchFamily="34" charset="0"/>
              </a:rPr>
              <a:t/>
            </a:r>
            <a:br>
              <a:rPr kumimoji="0" lang="fr-FR" sz="6000" b="0" i="0" u="none" strike="noStrike" cap="none" normalizeH="0" baseline="0" dirty="0" smtClean="0">
                <a:ln>
                  <a:noFill/>
                </a:ln>
                <a:solidFill>
                  <a:schemeClr val="tx1"/>
                </a:solidFill>
                <a:effectLst/>
                <a:latin typeface="Arial" pitchFamily="34" charset="0"/>
                <a:cs typeface="Arial" pitchFamily="34" charset="0"/>
              </a:rPr>
            </a:br>
            <a:endParaRPr lang="en-US" dirty="0"/>
          </a:p>
        </p:txBody>
      </p:sp>
      <p:sp>
        <p:nvSpPr>
          <p:cNvPr id="3" name="Content Placeholder 2"/>
          <p:cNvSpPr>
            <a:spLocks noGrp="1"/>
          </p:cNvSpPr>
          <p:nvPr>
            <p:ph idx="1"/>
          </p:nvPr>
        </p:nvSpPr>
        <p:spPr>
          <a:xfrm>
            <a:off x="1264920" y="1143000"/>
            <a:ext cx="7726680" cy="5943600"/>
          </a:xfrm>
        </p:spPr>
        <p:txBody>
          <a:bodyPr>
            <a:normAutofit fontScale="70000" lnSpcReduction="20000"/>
          </a:bodyPr>
          <a:lstStyle/>
          <a:p>
            <a:pPr>
              <a:buNone/>
            </a:pPr>
            <a:r>
              <a:rPr lang="fr-FR" b="1" dirty="0">
                <a:latin typeface="Calibri" pitchFamily="34" charset="0"/>
                <a:cs typeface="Calibri" pitchFamily="34" charset="0"/>
              </a:rPr>
              <a:t>But:</a:t>
            </a:r>
            <a:r>
              <a:rPr lang="fr-FR" b="1" i="1" dirty="0">
                <a:latin typeface="Calibri" pitchFamily="34" charset="0"/>
                <a:cs typeface="Calibri" pitchFamily="34" charset="0"/>
              </a:rPr>
              <a:t> </a:t>
            </a:r>
            <a:r>
              <a:rPr lang="fr-FR" sz="3400" dirty="0">
                <a:latin typeface="Calibri" pitchFamily="34" charset="0"/>
                <a:cs typeface="Calibri" pitchFamily="34" charset="0"/>
              </a:rPr>
              <a:t>Préparer les facilitateurs à planifier, effectuer des évaluations, guider l’élaboration d’un plan d’action et faire un suivi des progrès </a:t>
            </a:r>
            <a:endParaRPr lang="en-US" sz="3400" dirty="0">
              <a:latin typeface="Calibri" pitchFamily="34" charset="0"/>
              <a:cs typeface="Calibri" pitchFamily="34" charset="0"/>
            </a:endParaRPr>
          </a:p>
          <a:p>
            <a:pPr>
              <a:buNone/>
            </a:pPr>
            <a:endParaRPr lang="fr-FR" dirty="0" smtClean="0">
              <a:latin typeface="Calibri" pitchFamily="34" charset="0"/>
              <a:cs typeface="Calibri" pitchFamily="34" charset="0"/>
            </a:endParaRPr>
          </a:p>
          <a:p>
            <a:pPr>
              <a:buNone/>
            </a:pPr>
            <a:r>
              <a:rPr lang="fr-FR" b="1" dirty="0" smtClean="0">
                <a:latin typeface="Calibri" pitchFamily="34" charset="0"/>
                <a:cs typeface="Calibri" pitchFamily="34" charset="0"/>
              </a:rPr>
              <a:t>Objectifs </a:t>
            </a:r>
            <a:r>
              <a:rPr lang="fr-FR" b="1" dirty="0">
                <a:latin typeface="Calibri" pitchFamily="34" charset="0"/>
                <a:cs typeface="Calibri" pitchFamily="34" charset="0"/>
              </a:rPr>
              <a:t>clés: </a:t>
            </a:r>
            <a:r>
              <a:rPr lang="fr-FR" b="1" dirty="0" smtClean="0">
                <a:latin typeface="Calibri" pitchFamily="34" charset="0"/>
                <a:cs typeface="Calibri" pitchFamily="34" charset="0"/>
              </a:rPr>
              <a:t> </a:t>
            </a:r>
            <a:r>
              <a:rPr lang="fr-FR" sz="3400" dirty="0" smtClean="0">
                <a:latin typeface="Calibri" pitchFamily="34" charset="0"/>
                <a:cs typeface="Calibri" pitchFamily="34" charset="0"/>
              </a:rPr>
              <a:t>A </a:t>
            </a:r>
            <a:r>
              <a:rPr lang="fr-FR" sz="3400" dirty="0">
                <a:latin typeface="Calibri" pitchFamily="34" charset="0"/>
                <a:cs typeface="Calibri" pitchFamily="34" charset="0"/>
              </a:rPr>
              <a:t>la fin de cette formation, les participants seront capables de: </a:t>
            </a:r>
            <a:endParaRPr lang="en-US" sz="3400" dirty="0">
              <a:latin typeface="Calibri" pitchFamily="34" charset="0"/>
              <a:cs typeface="Calibri" pitchFamily="34" charset="0"/>
            </a:endParaRPr>
          </a:p>
          <a:p>
            <a:pPr lvl="1">
              <a:buNone/>
            </a:pPr>
            <a:r>
              <a:rPr lang="fr-FR" dirty="0" smtClean="0">
                <a:latin typeface="Calibri" pitchFamily="34" charset="0"/>
                <a:cs typeface="Calibri" pitchFamily="34" charset="0"/>
              </a:rPr>
              <a:t>• </a:t>
            </a:r>
            <a:r>
              <a:rPr lang="fr-FR" sz="3400" dirty="0" smtClean="0">
                <a:latin typeface="Calibri" pitchFamily="34" charset="0"/>
                <a:cs typeface="Calibri" pitchFamily="34" charset="0"/>
              </a:rPr>
              <a:t>Démontrer </a:t>
            </a:r>
            <a:r>
              <a:rPr lang="fr-FR" sz="3400" dirty="0">
                <a:latin typeface="Calibri" pitchFamily="34" charset="0"/>
                <a:cs typeface="Calibri" pitchFamily="34" charset="0"/>
              </a:rPr>
              <a:t>le rôle du facilitateur</a:t>
            </a:r>
            <a:endParaRPr lang="en-US" sz="3400" dirty="0">
              <a:latin typeface="Calibri" pitchFamily="34" charset="0"/>
              <a:cs typeface="Calibri" pitchFamily="34" charset="0"/>
            </a:endParaRPr>
          </a:p>
          <a:p>
            <a:pPr lvl="1">
              <a:buNone/>
            </a:pPr>
            <a:r>
              <a:rPr lang="fr-FR" sz="3400" dirty="0">
                <a:latin typeface="Calibri" pitchFamily="34" charset="0"/>
                <a:cs typeface="Calibri" pitchFamily="34" charset="0"/>
              </a:rPr>
              <a:t>• Définir les meilleures pratiques</a:t>
            </a:r>
            <a:endParaRPr lang="en-US" sz="3400" dirty="0">
              <a:latin typeface="Calibri" pitchFamily="34" charset="0"/>
              <a:cs typeface="Calibri" pitchFamily="34" charset="0"/>
            </a:endParaRPr>
          </a:p>
          <a:p>
            <a:pPr lvl="1">
              <a:buNone/>
            </a:pPr>
            <a:r>
              <a:rPr lang="fr-FR" sz="3400" dirty="0">
                <a:latin typeface="Calibri" pitchFamily="34" charset="0"/>
                <a:cs typeface="Calibri" pitchFamily="34" charset="0"/>
              </a:rPr>
              <a:t>• Organiser une évaluation</a:t>
            </a:r>
            <a:endParaRPr lang="en-US" sz="3400" dirty="0">
              <a:latin typeface="Calibri" pitchFamily="34" charset="0"/>
              <a:cs typeface="Calibri" pitchFamily="34" charset="0"/>
            </a:endParaRPr>
          </a:p>
          <a:p>
            <a:pPr lvl="1">
              <a:buNone/>
            </a:pPr>
            <a:r>
              <a:rPr lang="fr-FR" sz="3400" dirty="0">
                <a:latin typeface="Calibri" pitchFamily="34" charset="0"/>
                <a:cs typeface="Calibri" pitchFamily="34" charset="0"/>
              </a:rPr>
              <a:t>• Utiliser les Outils MEAP ASC pour évaluer la fonctionnalité</a:t>
            </a:r>
            <a:endParaRPr lang="en-US" sz="3400" dirty="0">
              <a:latin typeface="Calibri" pitchFamily="34" charset="0"/>
              <a:cs typeface="Calibri" pitchFamily="34" charset="0"/>
            </a:endParaRPr>
          </a:p>
          <a:p>
            <a:pPr lvl="1">
              <a:buNone/>
            </a:pPr>
            <a:r>
              <a:rPr lang="fr-FR" sz="3400" dirty="0">
                <a:latin typeface="Calibri" pitchFamily="34" charset="0"/>
                <a:cs typeface="Calibri" pitchFamily="34" charset="0"/>
              </a:rPr>
              <a:t>• Diriger l’élaboration d’un plan d’action pour combler les lacunes par rapport aux meilleures pratiques </a:t>
            </a:r>
            <a:endParaRPr lang="en-US" sz="3400" dirty="0">
              <a:latin typeface="Calibri" pitchFamily="34" charset="0"/>
              <a:cs typeface="Calibri" pitchFamily="34" charset="0"/>
            </a:endParaRPr>
          </a:p>
          <a:p>
            <a:pPr lvl="1">
              <a:buNone/>
            </a:pPr>
            <a:r>
              <a:rPr lang="fr-FR" sz="3400" dirty="0">
                <a:latin typeface="Calibri" pitchFamily="34" charset="0"/>
                <a:cs typeface="Calibri" pitchFamily="34" charset="0"/>
              </a:rPr>
              <a:t>• Documenter l’évaluation pour l’organisation</a:t>
            </a:r>
            <a:endParaRPr lang="en-US" sz="3400" dirty="0">
              <a:latin typeface="Calibri" pitchFamily="34" charset="0"/>
              <a:cs typeface="Calibri" pitchFamily="34" charset="0"/>
            </a:endParaRPr>
          </a:p>
          <a:p>
            <a:pPr lvl="1">
              <a:buNone/>
            </a:pPr>
            <a:r>
              <a:rPr lang="fr-FR" sz="3400" dirty="0">
                <a:latin typeface="Calibri" pitchFamily="34" charset="0"/>
                <a:cs typeface="Calibri" pitchFamily="34" charset="0"/>
              </a:rPr>
              <a:t>• Fournir un soutien après l’atelier pour des interventions/améliorations</a:t>
            </a:r>
            <a:endParaRPr lang="en-US" sz="3400" dirty="0">
              <a:latin typeface="Calibri" pitchFamily="34" charset="0"/>
              <a:cs typeface="Calibri" pitchFamily="34" charset="0"/>
            </a:endParaRPr>
          </a:p>
          <a:p>
            <a:endParaRPr lang="en-US" dirty="0"/>
          </a:p>
        </p:txBody>
      </p:sp>
      <p:sp>
        <p:nvSpPr>
          <p:cNvPr id="4" name="Footer Placeholder 3"/>
          <p:cNvSpPr>
            <a:spLocks noGrp="1"/>
          </p:cNvSpPr>
          <p:nvPr>
            <p:ph type="ftr" sz="quarter" idx="11"/>
          </p:nvPr>
        </p:nvSpPr>
        <p:spPr/>
        <p:txBody>
          <a:bodyPr/>
          <a:lstStyle/>
          <a:p>
            <a:r>
              <a:rPr lang="fr-FR" smtClean="0"/>
              <a:t>Diapositive 1.1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990600"/>
            <a:ext cx="7498080" cy="1143000"/>
          </a:xfrm>
        </p:spPr>
        <p:txBody>
          <a:bodyPr>
            <a:normAutofit fontScale="90000"/>
          </a:bodyPr>
          <a:lstStyle/>
          <a:p>
            <a:r>
              <a:rPr lang="fr-FR" dirty="0" smtClean="0"/>
              <a:t/>
            </a:r>
            <a:br>
              <a:rPr lang="fr-FR" dirty="0" smtClean="0"/>
            </a:br>
            <a:r>
              <a:rPr lang="fr-FR" b="1" dirty="0" smtClean="0">
                <a:latin typeface="Calibri" pitchFamily="34" charset="0"/>
                <a:cs typeface="Calibri" pitchFamily="34" charset="0"/>
              </a:rPr>
              <a:t>DEFINITIONS </a:t>
            </a:r>
            <a:r>
              <a:rPr lang="fr-FR" b="1" dirty="0" smtClean="0">
                <a:latin typeface="Calibri" pitchFamily="34" charset="0"/>
                <a:cs typeface="Calibri" pitchFamily="34" charset="0"/>
              </a:rPr>
              <a:t>DES MEILLEURES PRATIQUES</a:t>
            </a:r>
            <a:r>
              <a:rPr lang="en-US" b="1" i="1" dirty="0" smtClean="0"/>
              <a:t/>
            </a:r>
            <a:br>
              <a:rPr lang="en-US" b="1" i="1" dirty="0" smtClean="0"/>
            </a:br>
            <a:endParaRPr lang="en-US" dirty="0"/>
          </a:p>
        </p:txBody>
      </p:sp>
      <p:sp>
        <p:nvSpPr>
          <p:cNvPr id="3" name="Content Placeholder 2"/>
          <p:cNvSpPr>
            <a:spLocks noGrp="1"/>
          </p:cNvSpPr>
          <p:nvPr>
            <p:ph idx="1"/>
          </p:nvPr>
        </p:nvSpPr>
        <p:spPr>
          <a:xfrm>
            <a:off x="1435608" y="2209800"/>
            <a:ext cx="7498080" cy="4800600"/>
          </a:xfrm>
        </p:spPr>
        <p:txBody>
          <a:bodyPr>
            <a:normAutofit fontScale="77500" lnSpcReduction="20000"/>
          </a:bodyPr>
          <a:lstStyle/>
          <a:p>
            <a:r>
              <a:rPr lang="fr-FR" dirty="0" smtClean="0">
                <a:latin typeface="Calibri" pitchFamily="34" charset="0"/>
                <a:cs typeface="Calibri" pitchFamily="34" charset="0"/>
              </a:rPr>
              <a:t>Une technique ou une méthodologie qui, basée sur l’expérience et la recherche, a prouvé qu’elle mène de manière fiable à un résultat désiré. </a:t>
            </a:r>
            <a:endParaRPr lang="en-US" b="1" i="1" dirty="0" smtClean="0">
              <a:latin typeface="Calibri" pitchFamily="34" charset="0"/>
              <a:cs typeface="Calibri" pitchFamily="34" charset="0"/>
            </a:endParaRPr>
          </a:p>
          <a:p>
            <a:pPr>
              <a:buNone/>
            </a:pPr>
            <a:r>
              <a:rPr lang="fr-FR" dirty="0" smtClean="0">
                <a:latin typeface="Calibri" pitchFamily="34" charset="0"/>
                <a:cs typeface="Calibri" pitchFamily="34" charset="0"/>
              </a:rPr>
              <a:t>	(</a:t>
            </a:r>
            <a:r>
              <a:rPr lang="fr-FR" dirty="0" smtClean="0">
                <a:latin typeface="Calibri" pitchFamily="34" charset="0"/>
                <a:cs typeface="Calibri" pitchFamily="34" charset="0"/>
              </a:rPr>
              <a:t>www.pemcocorp.com/library/glossary.htm) </a:t>
            </a:r>
            <a:endParaRPr lang="en-US" b="1" i="1" dirty="0" smtClean="0">
              <a:latin typeface="Calibri" pitchFamily="34" charset="0"/>
              <a:cs typeface="Calibri" pitchFamily="34" charset="0"/>
            </a:endParaRPr>
          </a:p>
          <a:p>
            <a:r>
              <a:rPr lang="fr-FR" dirty="0" smtClean="0">
                <a:latin typeface="Calibri" pitchFamily="34" charset="0"/>
                <a:cs typeface="Calibri" pitchFamily="34" charset="0"/>
              </a:rPr>
              <a:t>Un système dans lequel l’information est recueillie, analysée et utilisée pour reformuler des recommandations pour tous ceux qui participent à la recherche de solutions à un problème. Cela implique de rassembler et d’appliquer des connaissances sur ce qui marche dans des situations et des contextes différents, au moyen d’un feedback, d’un apprentissage et d’une la réflexion. (Meilleures pratiques ONUSIDA 2001)</a:t>
            </a:r>
            <a:endParaRPr lang="en-US" b="1" i="1" dirty="0" smtClean="0">
              <a:latin typeface="Calibri" pitchFamily="34" charset="0"/>
              <a:cs typeface="Calibri" pitchFamily="34" charset="0"/>
            </a:endParaRPr>
          </a:p>
          <a:p>
            <a:endParaRPr lang="en-US" dirty="0"/>
          </a:p>
        </p:txBody>
      </p:sp>
      <p:sp>
        <p:nvSpPr>
          <p:cNvPr id="4" name="Footer Placeholder 3"/>
          <p:cNvSpPr>
            <a:spLocks noGrp="1"/>
          </p:cNvSpPr>
          <p:nvPr>
            <p:ph type="ftr" sz="quarter" idx="11"/>
          </p:nvPr>
        </p:nvSpPr>
        <p:spPr/>
        <p:txBody>
          <a:bodyPr/>
          <a:lstStyle/>
          <a:p>
            <a:r>
              <a:rPr lang="fr-FR" dirty="0" smtClean="0"/>
              <a:t>Diapositive 1.2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685800"/>
            <a:ext cx="7498080" cy="1143000"/>
          </a:xfrm>
        </p:spPr>
        <p:txBody>
          <a:bodyPr/>
          <a:lstStyle/>
          <a:p>
            <a:r>
              <a:rPr lang="fr-FR" b="1" dirty="0" smtClean="0">
                <a:latin typeface="Calibri" pitchFamily="34" charset="0"/>
                <a:cs typeface="Calibri" pitchFamily="34" charset="0"/>
              </a:rPr>
              <a:t>ETAPES MEAP ASC</a:t>
            </a:r>
            <a:endParaRPr lang="en-US" b="1" i="1" dirty="0">
              <a:latin typeface="Calibri" pitchFamily="34" charset="0"/>
              <a:cs typeface="Calibri" pitchFamily="34" charset="0"/>
            </a:endParaRPr>
          </a:p>
        </p:txBody>
      </p:sp>
      <p:sp>
        <p:nvSpPr>
          <p:cNvPr id="3" name="Content Placeholder 2"/>
          <p:cNvSpPr>
            <a:spLocks noGrp="1"/>
          </p:cNvSpPr>
          <p:nvPr>
            <p:ph idx="1"/>
          </p:nvPr>
        </p:nvSpPr>
        <p:spPr>
          <a:xfrm>
            <a:off x="1435608" y="1676400"/>
            <a:ext cx="7498080" cy="4800600"/>
          </a:xfrm>
        </p:spPr>
        <p:txBody>
          <a:bodyPr/>
          <a:lstStyle/>
          <a:p>
            <a:r>
              <a:rPr lang="fr-FR" sz="3600" dirty="0" smtClean="0">
                <a:latin typeface="Calibri" pitchFamily="34" charset="0"/>
                <a:cs typeface="Calibri" pitchFamily="34" charset="0"/>
              </a:rPr>
              <a:t>Etape un: Adaptation des outils au contexte du programme</a:t>
            </a:r>
            <a:endParaRPr lang="en-US" sz="3600" b="1" i="1" dirty="0" smtClean="0">
              <a:latin typeface="Calibri" pitchFamily="34" charset="0"/>
              <a:cs typeface="Calibri" pitchFamily="34" charset="0"/>
            </a:endParaRPr>
          </a:p>
          <a:p>
            <a:r>
              <a:rPr lang="fr-FR" sz="3600" dirty="0" smtClean="0">
                <a:latin typeface="Calibri" pitchFamily="34" charset="0"/>
                <a:cs typeface="Calibri" pitchFamily="34" charset="0"/>
              </a:rPr>
              <a:t>Etape deux: Planification en vue de l’évaluation</a:t>
            </a:r>
            <a:endParaRPr lang="en-US" sz="3600" b="1" i="1" dirty="0" smtClean="0">
              <a:latin typeface="Calibri" pitchFamily="34" charset="0"/>
              <a:cs typeface="Calibri" pitchFamily="34" charset="0"/>
            </a:endParaRPr>
          </a:p>
          <a:p>
            <a:r>
              <a:rPr lang="fr-FR" sz="3600" dirty="0" smtClean="0">
                <a:latin typeface="Calibri" pitchFamily="34" charset="0"/>
                <a:cs typeface="Calibri" pitchFamily="34" charset="0"/>
              </a:rPr>
              <a:t>Etape trois: Réalisation de l’évaluation</a:t>
            </a:r>
            <a:endParaRPr lang="en-US" sz="3600" b="1" i="1" dirty="0" smtClean="0">
              <a:latin typeface="Calibri" pitchFamily="34" charset="0"/>
              <a:cs typeface="Calibri" pitchFamily="34" charset="0"/>
            </a:endParaRPr>
          </a:p>
          <a:p>
            <a:r>
              <a:rPr lang="fr-FR" sz="3600" dirty="0" smtClean="0">
                <a:latin typeface="Calibri" pitchFamily="34" charset="0"/>
                <a:cs typeface="Calibri" pitchFamily="34" charset="0"/>
              </a:rPr>
              <a:t>Etape quatre: Apport d’un soutien de suivi</a:t>
            </a:r>
            <a:endParaRPr lang="en-US" sz="3600" b="1" i="1" dirty="0" smtClean="0">
              <a:latin typeface="Calibri" pitchFamily="34" charset="0"/>
              <a:cs typeface="Calibri" pitchFamily="34" charset="0"/>
            </a:endParaRPr>
          </a:p>
          <a:p>
            <a:endParaRPr lang="en-US" dirty="0"/>
          </a:p>
        </p:txBody>
      </p:sp>
      <p:sp>
        <p:nvSpPr>
          <p:cNvPr id="4" name="Footer Placeholder 3"/>
          <p:cNvSpPr>
            <a:spLocks noGrp="1"/>
          </p:cNvSpPr>
          <p:nvPr>
            <p:ph type="ftr" sz="quarter" idx="11"/>
          </p:nvPr>
        </p:nvSpPr>
        <p:spPr>
          <a:xfrm>
            <a:off x="5486400" y="6305550"/>
            <a:ext cx="2895600" cy="476250"/>
          </a:xfrm>
        </p:spPr>
        <p:txBody>
          <a:bodyPr/>
          <a:lstStyle/>
          <a:p>
            <a:r>
              <a:rPr lang="fr-FR" dirty="0" smtClean="0"/>
              <a:t>Diapositive 1.3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219200" y="2042160"/>
            <a:ext cx="3657600" cy="4663440"/>
          </a:xfrm>
        </p:spPr>
        <p:txBody>
          <a:bodyPr>
            <a:normAutofit fontScale="92500" lnSpcReduction="20000"/>
          </a:bodyPr>
          <a:lstStyle/>
          <a:p>
            <a:r>
              <a:rPr lang="fr-FR" b="1" dirty="0" smtClean="0">
                <a:latin typeface="Calibri" pitchFamily="34" charset="0"/>
                <a:cs typeface="Calibri" pitchFamily="34" charset="0"/>
              </a:rPr>
              <a:t>Préparation</a:t>
            </a:r>
            <a:endParaRPr lang="en-US" dirty="0" smtClean="0">
              <a:latin typeface="Calibri" pitchFamily="34" charset="0"/>
              <a:cs typeface="Calibri" pitchFamily="34" charset="0"/>
            </a:endParaRPr>
          </a:p>
          <a:p>
            <a:r>
              <a:rPr lang="fr-FR" dirty="0" smtClean="0">
                <a:latin typeface="Calibri" pitchFamily="34" charset="0"/>
                <a:cs typeface="Calibri" pitchFamily="34" charset="0"/>
              </a:rPr>
              <a:t>Rencontrer les responsables du programme</a:t>
            </a:r>
            <a:endParaRPr lang="en-US" dirty="0" smtClean="0">
              <a:latin typeface="Calibri" pitchFamily="34" charset="0"/>
              <a:cs typeface="Calibri" pitchFamily="34" charset="0"/>
            </a:endParaRPr>
          </a:p>
          <a:p>
            <a:r>
              <a:rPr lang="fr-FR" dirty="0" smtClean="0">
                <a:latin typeface="Calibri" pitchFamily="34" charset="0"/>
                <a:cs typeface="Calibri" pitchFamily="34" charset="0"/>
              </a:rPr>
              <a:t>Revoir et remplir la Matrice des interventions</a:t>
            </a:r>
            <a:endParaRPr lang="en-US" dirty="0" smtClean="0">
              <a:latin typeface="Calibri" pitchFamily="34" charset="0"/>
              <a:cs typeface="Calibri" pitchFamily="34" charset="0"/>
            </a:endParaRPr>
          </a:p>
          <a:p>
            <a:r>
              <a:rPr lang="fr-FR" dirty="0" smtClean="0">
                <a:latin typeface="Calibri" pitchFamily="34" charset="0"/>
                <a:cs typeface="Calibri" pitchFamily="34" charset="0"/>
              </a:rPr>
              <a:t>Revoir les documents</a:t>
            </a:r>
            <a:endParaRPr lang="en-US" dirty="0" smtClean="0">
              <a:latin typeface="Calibri" pitchFamily="34" charset="0"/>
              <a:cs typeface="Calibri" pitchFamily="34" charset="0"/>
            </a:endParaRPr>
          </a:p>
          <a:p>
            <a:r>
              <a:rPr lang="fr-FR" dirty="0" smtClean="0">
                <a:latin typeface="Calibri" pitchFamily="34" charset="0"/>
                <a:cs typeface="Calibri" pitchFamily="34" charset="0"/>
              </a:rPr>
              <a:t>Effectuer des visites de terrain pour des entretiens avec des ASC (peut se faire après l’atelier)</a:t>
            </a:r>
            <a:endParaRPr lang="en-US" dirty="0" smtClean="0">
              <a:latin typeface="Calibri" pitchFamily="34" charset="0"/>
              <a:cs typeface="Calibri" pitchFamily="34" charset="0"/>
            </a:endParaRPr>
          </a:p>
          <a:p>
            <a:endParaRPr lang="en-US" dirty="0"/>
          </a:p>
        </p:txBody>
      </p:sp>
      <p:sp>
        <p:nvSpPr>
          <p:cNvPr id="4" name="Content Placeholder 3"/>
          <p:cNvSpPr>
            <a:spLocks noGrp="1"/>
          </p:cNvSpPr>
          <p:nvPr>
            <p:ph sz="half" idx="2"/>
          </p:nvPr>
        </p:nvSpPr>
        <p:spPr>
          <a:xfrm>
            <a:off x="4876800" y="2118360"/>
            <a:ext cx="3657600" cy="4663440"/>
          </a:xfrm>
        </p:spPr>
        <p:txBody>
          <a:bodyPr>
            <a:normAutofit fontScale="92500" lnSpcReduction="20000"/>
          </a:bodyPr>
          <a:lstStyle/>
          <a:p>
            <a:r>
              <a:rPr lang="fr-FR" b="1" dirty="0" smtClean="0">
                <a:latin typeface="Calibri" pitchFamily="34" charset="0"/>
                <a:cs typeface="Calibri" pitchFamily="34" charset="0"/>
              </a:rPr>
              <a:t>Exécution </a:t>
            </a:r>
            <a:endParaRPr lang="en-US" dirty="0" smtClean="0">
              <a:latin typeface="Calibri" pitchFamily="34" charset="0"/>
              <a:cs typeface="Calibri" pitchFamily="34" charset="0"/>
            </a:endParaRPr>
          </a:p>
          <a:p>
            <a:r>
              <a:rPr lang="fr-FR" dirty="0" smtClean="0">
                <a:latin typeface="Calibri" pitchFamily="34" charset="0"/>
                <a:cs typeface="Calibri" pitchFamily="34" charset="0"/>
              </a:rPr>
              <a:t>Effectuer l’atelier MEAP ASC</a:t>
            </a:r>
            <a:endParaRPr lang="en-US" dirty="0" smtClean="0">
              <a:latin typeface="Calibri" pitchFamily="34" charset="0"/>
              <a:cs typeface="Calibri" pitchFamily="34" charset="0"/>
            </a:endParaRPr>
          </a:p>
          <a:p>
            <a:r>
              <a:rPr lang="fr-FR" dirty="0" smtClean="0">
                <a:latin typeface="Calibri" pitchFamily="34" charset="0"/>
                <a:cs typeface="Calibri" pitchFamily="34" charset="0"/>
              </a:rPr>
              <a:t>Noter la Matrice de la fonctionnalité MEAP ASC </a:t>
            </a:r>
            <a:endParaRPr lang="en-US" dirty="0" smtClean="0">
              <a:latin typeface="Calibri" pitchFamily="34" charset="0"/>
              <a:cs typeface="Calibri" pitchFamily="34" charset="0"/>
            </a:endParaRPr>
          </a:p>
          <a:p>
            <a:r>
              <a:rPr lang="fr-FR" dirty="0" smtClean="0">
                <a:latin typeface="Calibri" pitchFamily="34" charset="0"/>
                <a:cs typeface="Calibri" pitchFamily="34" charset="0"/>
              </a:rPr>
              <a:t>Revoir la Matrice des interventions MEAP ASC remplie et vérifier</a:t>
            </a:r>
            <a:endParaRPr lang="en-US" dirty="0" smtClean="0">
              <a:latin typeface="Calibri" pitchFamily="34" charset="0"/>
              <a:cs typeface="Calibri" pitchFamily="34" charset="0"/>
            </a:endParaRPr>
          </a:p>
          <a:p>
            <a:r>
              <a:rPr lang="fr-FR" dirty="0" smtClean="0">
                <a:latin typeface="Calibri" pitchFamily="34" charset="0"/>
                <a:cs typeface="Calibri" pitchFamily="34" charset="0"/>
              </a:rPr>
              <a:t>Elaborer des plans d’action MEAP ASC </a:t>
            </a:r>
            <a:endParaRPr lang="en-US" dirty="0" smtClean="0">
              <a:latin typeface="Calibri" pitchFamily="34" charset="0"/>
              <a:cs typeface="Calibri" pitchFamily="34" charset="0"/>
            </a:endParaRPr>
          </a:p>
          <a:p>
            <a:endParaRPr lang="en-US" dirty="0"/>
          </a:p>
        </p:txBody>
      </p:sp>
      <p:sp>
        <p:nvSpPr>
          <p:cNvPr id="5" name="Footer Placeholder 4"/>
          <p:cNvSpPr>
            <a:spLocks noGrp="1"/>
          </p:cNvSpPr>
          <p:nvPr>
            <p:ph type="ftr" sz="quarter" idx="11"/>
          </p:nvPr>
        </p:nvSpPr>
        <p:spPr/>
        <p:txBody>
          <a:bodyPr/>
          <a:lstStyle/>
          <a:p>
            <a:r>
              <a:rPr lang="en-US" dirty="0" err="1" smtClean="0"/>
              <a:t>Diapositive</a:t>
            </a:r>
            <a:r>
              <a:rPr lang="en-US" dirty="0" smtClean="0"/>
              <a:t> 4.1 </a:t>
            </a:r>
            <a:endParaRPr lang="en-US" dirty="0"/>
          </a:p>
        </p:txBody>
      </p:sp>
      <p:sp>
        <p:nvSpPr>
          <p:cNvPr id="6" name="Title 1"/>
          <p:cNvSpPr>
            <a:spLocks noGrp="1"/>
          </p:cNvSpPr>
          <p:nvPr>
            <p:ph type="title"/>
          </p:nvPr>
        </p:nvSpPr>
        <p:spPr/>
        <p:txBody>
          <a:bodyPr>
            <a:normAutofit fontScale="90000"/>
          </a:bodyPr>
          <a:lstStyle/>
          <a:p>
            <a:r>
              <a:rPr lang="fr-FR" dirty="0" smtClean="0"/>
              <a:t/>
            </a:r>
            <a:br>
              <a:rPr lang="fr-FR" dirty="0" smtClean="0"/>
            </a:br>
            <a:r>
              <a:rPr lang="fr-FR" dirty="0" smtClean="0"/>
              <a:t/>
            </a:r>
            <a:br>
              <a:rPr lang="fr-FR" dirty="0" smtClean="0"/>
            </a:br>
            <a:r>
              <a:rPr lang="fr-FR" dirty="0" smtClean="0">
                <a:latin typeface="Calibri" pitchFamily="34" charset="0"/>
                <a:cs typeface="Calibri" pitchFamily="34" charset="0"/>
              </a:rPr>
              <a:t>MODELE POUR LA PREPARATION D’UN ATELIER ET ALENDRIER D’EXECUTION </a:t>
            </a:r>
            <a:r>
              <a:rPr lang="en-US" dirty="0" smtClean="0"/>
              <a:t/>
            </a:r>
            <a:br>
              <a:rPr lang="en-US" dirty="0" smtClean="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381000"/>
            <a:ext cx="7708392" cy="1143000"/>
          </a:xfrm>
        </p:spPr>
        <p:txBody>
          <a:bodyPr>
            <a:normAutofit fontScale="90000"/>
          </a:bodyPr>
          <a:lstStyle/>
          <a:p>
            <a:r>
              <a:rPr lang="fr-FR" dirty="0" smtClean="0"/>
              <a:t/>
            </a:r>
            <a:br>
              <a:rPr lang="fr-FR" dirty="0" smtClean="0"/>
            </a:br>
            <a:r>
              <a:rPr lang="fr-FR" sz="4400" b="1" dirty="0" smtClean="0">
                <a:latin typeface="Calibri" pitchFamily="34" charset="0"/>
                <a:cs typeface="Calibri" pitchFamily="34" charset="0"/>
              </a:rPr>
              <a:t>MODELE </a:t>
            </a:r>
            <a:r>
              <a:rPr lang="fr-FR" sz="4400" b="1" dirty="0" smtClean="0">
                <a:latin typeface="Calibri" pitchFamily="34" charset="0"/>
                <a:cs typeface="Calibri" pitchFamily="34" charset="0"/>
              </a:rPr>
              <a:t>DE LISTE DES PARTICIPANTS</a:t>
            </a:r>
            <a:r>
              <a:rPr lang="en-US" b="1" i="1" dirty="0" smtClean="0"/>
              <a:t/>
            </a:r>
            <a:br>
              <a:rPr lang="en-US" b="1" i="1" dirty="0" smtClean="0"/>
            </a:br>
            <a:endParaRPr lang="en-US" dirty="0"/>
          </a:p>
        </p:txBody>
      </p:sp>
      <p:sp>
        <p:nvSpPr>
          <p:cNvPr id="3" name="Content Placeholder 2"/>
          <p:cNvSpPr>
            <a:spLocks noGrp="1"/>
          </p:cNvSpPr>
          <p:nvPr>
            <p:ph idx="1"/>
          </p:nvPr>
        </p:nvSpPr>
        <p:spPr>
          <a:xfrm>
            <a:off x="1435608" y="1600200"/>
            <a:ext cx="7498080" cy="4800600"/>
          </a:xfrm>
        </p:spPr>
        <p:txBody>
          <a:bodyPr>
            <a:normAutofit fontScale="92500" lnSpcReduction="20000"/>
          </a:bodyPr>
          <a:lstStyle/>
          <a:p>
            <a:r>
              <a:rPr lang="fr-FR" dirty="0" smtClean="0">
                <a:latin typeface="Calibri" pitchFamily="34" charset="0"/>
                <a:cs typeface="Calibri" pitchFamily="34" charset="0"/>
              </a:rPr>
              <a:t>Pour une réunion de 25 participants, envisager: </a:t>
            </a:r>
            <a:endParaRPr lang="en-US" b="1" i="1" dirty="0" smtClean="0">
              <a:latin typeface="Calibri" pitchFamily="34" charset="0"/>
              <a:cs typeface="Calibri" pitchFamily="34" charset="0"/>
            </a:endParaRPr>
          </a:p>
          <a:p>
            <a:r>
              <a:rPr lang="fr-FR" dirty="0" smtClean="0">
                <a:latin typeface="Calibri" pitchFamily="34" charset="0"/>
                <a:cs typeface="Calibri" pitchFamily="34" charset="0"/>
              </a:rPr>
              <a:t>6-8 ASC</a:t>
            </a:r>
            <a:endParaRPr lang="en-US" b="1" i="1" dirty="0" smtClean="0">
              <a:latin typeface="Calibri" pitchFamily="34" charset="0"/>
              <a:cs typeface="Calibri" pitchFamily="34" charset="0"/>
            </a:endParaRPr>
          </a:p>
          <a:p>
            <a:r>
              <a:rPr lang="fr-FR" dirty="0" smtClean="0">
                <a:latin typeface="Calibri" pitchFamily="34" charset="0"/>
                <a:cs typeface="Calibri" pitchFamily="34" charset="0"/>
              </a:rPr>
              <a:t>3-5 superviseurs</a:t>
            </a:r>
            <a:endParaRPr lang="en-US" b="1" i="1" dirty="0" smtClean="0">
              <a:latin typeface="Calibri" pitchFamily="34" charset="0"/>
              <a:cs typeface="Calibri" pitchFamily="34" charset="0"/>
            </a:endParaRPr>
          </a:p>
          <a:p>
            <a:r>
              <a:rPr lang="fr-FR" dirty="0" smtClean="0">
                <a:latin typeface="Calibri" pitchFamily="34" charset="0"/>
                <a:cs typeface="Calibri" pitchFamily="34" charset="0"/>
              </a:rPr>
              <a:t>4-6 responsables régionaux/de district</a:t>
            </a:r>
            <a:endParaRPr lang="en-US" b="1" i="1" dirty="0" smtClean="0">
              <a:latin typeface="Calibri" pitchFamily="34" charset="0"/>
              <a:cs typeface="Calibri" pitchFamily="34" charset="0"/>
            </a:endParaRPr>
          </a:p>
          <a:p>
            <a:r>
              <a:rPr lang="fr-FR" dirty="0" smtClean="0">
                <a:latin typeface="Calibri" pitchFamily="34" charset="0"/>
                <a:cs typeface="Calibri" pitchFamily="34" charset="0"/>
              </a:rPr>
              <a:t>2-3 partenaires ou représentants de la mise en œuvre</a:t>
            </a:r>
            <a:endParaRPr lang="en-US" b="1" i="1" dirty="0" smtClean="0">
              <a:latin typeface="Calibri" pitchFamily="34" charset="0"/>
              <a:cs typeface="Calibri" pitchFamily="34" charset="0"/>
            </a:endParaRPr>
          </a:p>
          <a:p>
            <a:r>
              <a:rPr lang="fr-FR" dirty="0" smtClean="0">
                <a:latin typeface="Calibri" pitchFamily="34" charset="0"/>
                <a:cs typeface="Calibri" pitchFamily="34" charset="0"/>
              </a:rPr>
              <a:t>2-3 représentants des bailleurs de fonds et autres partenaires essentiels, tels que l’USAID, le MDS ou des partenaires de la </a:t>
            </a:r>
            <a:r>
              <a:rPr lang="fr-FR" dirty="0" smtClean="0">
                <a:latin typeface="Calibri" pitchFamily="34" charset="0"/>
                <a:cs typeface="Calibri" pitchFamily="34" charset="0"/>
              </a:rPr>
              <a:t>coordination</a:t>
            </a:r>
            <a:endParaRPr lang="en-US" b="1" i="1" dirty="0" smtClean="0">
              <a:latin typeface="Calibri" pitchFamily="34" charset="0"/>
              <a:cs typeface="Calibri" pitchFamily="34" charset="0"/>
            </a:endParaRPr>
          </a:p>
        </p:txBody>
      </p:sp>
      <p:sp>
        <p:nvSpPr>
          <p:cNvPr id="4" name="Footer Placeholder 3"/>
          <p:cNvSpPr>
            <a:spLocks noGrp="1"/>
          </p:cNvSpPr>
          <p:nvPr>
            <p:ph type="ftr" sz="quarter" idx="11"/>
          </p:nvPr>
        </p:nvSpPr>
        <p:spPr/>
        <p:txBody>
          <a:bodyPr/>
          <a:lstStyle/>
          <a:p>
            <a:r>
              <a:rPr lang="fr-FR" dirty="0" smtClean="0"/>
              <a:t>Diapositive 4.2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274320"/>
            <a:ext cx="7714488" cy="1143000"/>
          </a:xfrm>
        </p:spPr>
        <p:txBody>
          <a:bodyPr>
            <a:normAutofit fontScale="90000"/>
          </a:bodyPr>
          <a:lstStyle/>
          <a:p>
            <a:r>
              <a:rPr lang="fr-FR" dirty="0" smtClean="0"/>
              <a:t/>
            </a:r>
            <a:br>
              <a:rPr lang="fr-FR" dirty="0" smtClean="0"/>
            </a:br>
            <a:r>
              <a:rPr lang="fr-FR" b="1" dirty="0" smtClean="0">
                <a:latin typeface="Calibri" pitchFamily="34" charset="0"/>
                <a:cs typeface="Calibri" pitchFamily="34" charset="0"/>
              </a:rPr>
              <a:t>MODELE </a:t>
            </a:r>
            <a:r>
              <a:rPr lang="fr-FR" b="1" dirty="0" smtClean="0">
                <a:latin typeface="Calibri" pitchFamily="34" charset="0"/>
                <a:cs typeface="Calibri" pitchFamily="34" charset="0"/>
              </a:rPr>
              <a:t>D’EMPLOI DU TEMPS D’UN ATELIER</a:t>
            </a:r>
            <a:r>
              <a:rPr lang="en-US" dirty="0" smtClean="0"/>
              <a:t/>
            </a:r>
            <a:br>
              <a:rPr lang="en-US" dirty="0" smtClean="0"/>
            </a:br>
            <a:endParaRPr lang="en-US" dirty="0"/>
          </a:p>
        </p:txBody>
      </p:sp>
      <p:sp>
        <p:nvSpPr>
          <p:cNvPr id="3" name="Content Placeholder 2"/>
          <p:cNvSpPr>
            <a:spLocks noGrp="1"/>
          </p:cNvSpPr>
          <p:nvPr>
            <p:ph sz="half" idx="1"/>
          </p:nvPr>
        </p:nvSpPr>
        <p:spPr>
          <a:xfrm>
            <a:off x="990600" y="1371600"/>
            <a:ext cx="4191000" cy="5181600"/>
          </a:xfrm>
        </p:spPr>
        <p:txBody>
          <a:bodyPr>
            <a:noAutofit/>
          </a:bodyPr>
          <a:lstStyle/>
          <a:p>
            <a:pPr>
              <a:spcBef>
                <a:spcPts val="0"/>
              </a:spcBef>
            </a:pPr>
            <a:r>
              <a:rPr lang="fr-FR" sz="2200" dirty="0" smtClean="0">
                <a:latin typeface="Calibri" pitchFamily="34" charset="0"/>
                <a:cs typeface="Calibri" pitchFamily="34" charset="0"/>
              </a:rPr>
              <a:t>8 h 30 – 9 h: </a:t>
            </a:r>
            <a:r>
              <a:rPr lang="fr-FR" sz="2200" dirty="0" smtClean="0">
                <a:latin typeface="Calibri" pitchFamily="34" charset="0"/>
                <a:cs typeface="Calibri" pitchFamily="34" charset="0"/>
              </a:rPr>
              <a:t>Bienvenue,</a:t>
            </a:r>
            <a:r>
              <a:rPr lang="en-US" sz="2200" dirty="0" smtClean="0">
                <a:latin typeface="Calibri" pitchFamily="34" charset="0"/>
                <a:cs typeface="Calibri" pitchFamily="34" charset="0"/>
              </a:rPr>
              <a:t> </a:t>
            </a:r>
            <a:r>
              <a:rPr lang="fr-FR" sz="2200" dirty="0" smtClean="0">
                <a:latin typeface="Calibri" pitchFamily="34" charset="0"/>
                <a:cs typeface="Calibri" pitchFamily="34" charset="0"/>
              </a:rPr>
              <a:t>présentations</a:t>
            </a:r>
            <a:r>
              <a:rPr lang="fr-FR" sz="2200" dirty="0" smtClean="0">
                <a:latin typeface="Calibri" pitchFamily="34" charset="0"/>
                <a:cs typeface="Calibri" pitchFamily="34" charset="0"/>
              </a:rPr>
              <a:t>, programme et </a:t>
            </a:r>
            <a:r>
              <a:rPr lang="fr-FR" sz="2200" dirty="0" smtClean="0">
                <a:latin typeface="Calibri" pitchFamily="34" charset="0"/>
                <a:cs typeface="Calibri" pitchFamily="34" charset="0"/>
              </a:rPr>
              <a:t>objectifs</a:t>
            </a:r>
            <a:endParaRPr lang="en-US" sz="2200" dirty="0" smtClean="0">
              <a:latin typeface="Calibri" pitchFamily="34" charset="0"/>
              <a:cs typeface="Calibri" pitchFamily="34" charset="0"/>
            </a:endParaRPr>
          </a:p>
          <a:p>
            <a:r>
              <a:rPr lang="fr-FR" sz="2200" dirty="0" smtClean="0">
                <a:latin typeface="Calibri" pitchFamily="34" charset="0"/>
                <a:cs typeface="Calibri" pitchFamily="34" charset="0"/>
              </a:rPr>
              <a:t>9 h – 9 h 30: Vue d’ensemble </a:t>
            </a:r>
            <a:r>
              <a:rPr lang="fr-FR" sz="2200" dirty="0" smtClean="0">
                <a:latin typeface="Calibri" pitchFamily="34" charset="0"/>
                <a:cs typeface="Calibri" pitchFamily="34" charset="0"/>
              </a:rPr>
              <a:t>du</a:t>
            </a:r>
            <a:r>
              <a:rPr lang="en-US" sz="2200" dirty="0" smtClean="0">
                <a:latin typeface="Calibri" pitchFamily="34" charset="0"/>
                <a:cs typeface="Calibri" pitchFamily="34" charset="0"/>
              </a:rPr>
              <a:t> </a:t>
            </a:r>
            <a:r>
              <a:rPr lang="fr-FR" sz="2200" dirty="0" smtClean="0">
                <a:latin typeface="Calibri" pitchFamily="34" charset="0"/>
                <a:cs typeface="Calibri" pitchFamily="34" charset="0"/>
              </a:rPr>
              <a:t>processus </a:t>
            </a:r>
            <a:r>
              <a:rPr lang="fr-FR" sz="2200" dirty="0" smtClean="0">
                <a:latin typeface="Calibri" pitchFamily="34" charset="0"/>
                <a:cs typeface="Calibri" pitchFamily="34" charset="0"/>
              </a:rPr>
              <a:t>MEAP ASC</a:t>
            </a:r>
            <a:endParaRPr lang="en-US" sz="2200" dirty="0" smtClean="0">
              <a:latin typeface="Calibri" pitchFamily="34" charset="0"/>
              <a:cs typeface="Calibri" pitchFamily="34" charset="0"/>
            </a:endParaRPr>
          </a:p>
          <a:p>
            <a:r>
              <a:rPr lang="fr-FR" sz="2200" dirty="0" smtClean="0">
                <a:latin typeface="Calibri" pitchFamily="34" charset="0"/>
                <a:cs typeface="Calibri" pitchFamily="34" charset="0"/>
              </a:rPr>
              <a:t>9 h 30 – 10 h 45: Revue et notation</a:t>
            </a:r>
            <a:endParaRPr lang="en-US" sz="2200" dirty="0" smtClean="0">
              <a:latin typeface="Calibri" pitchFamily="34" charset="0"/>
              <a:cs typeface="Calibri" pitchFamily="34" charset="0"/>
            </a:endParaRPr>
          </a:p>
          <a:p>
            <a:r>
              <a:rPr lang="fr-FR" sz="2200" dirty="0" smtClean="0">
                <a:latin typeface="Calibri" pitchFamily="34" charset="0"/>
                <a:cs typeface="Calibri" pitchFamily="34" charset="0"/>
              </a:rPr>
              <a:t>Matrice de la fonctionnalité des programmes</a:t>
            </a:r>
            <a:endParaRPr lang="en-US" sz="2200" dirty="0" smtClean="0">
              <a:latin typeface="Calibri" pitchFamily="34" charset="0"/>
              <a:cs typeface="Calibri" pitchFamily="34" charset="0"/>
            </a:endParaRPr>
          </a:p>
          <a:p>
            <a:r>
              <a:rPr lang="fr-FR" sz="2200" dirty="0" smtClean="0">
                <a:latin typeface="Calibri" pitchFamily="34" charset="0"/>
                <a:cs typeface="Calibri" pitchFamily="34" charset="0"/>
              </a:rPr>
              <a:t>10 h 45 – 11 h: PAUSE CAFE</a:t>
            </a:r>
            <a:endParaRPr lang="en-US" sz="2200" dirty="0" smtClean="0">
              <a:latin typeface="Calibri" pitchFamily="34" charset="0"/>
              <a:cs typeface="Calibri" pitchFamily="34" charset="0"/>
            </a:endParaRPr>
          </a:p>
          <a:p>
            <a:r>
              <a:rPr lang="fr-FR" sz="2200" dirty="0" smtClean="0">
                <a:latin typeface="Calibri" pitchFamily="34" charset="0"/>
                <a:cs typeface="Calibri" pitchFamily="34" charset="0"/>
              </a:rPr>
              <a:t>11 h – 12 h: Travail en </a:t>
            </a:r>
            <a:r>
              <a:rPr lang="fr-FR" sz="2200" dirty="0" smtClean="0">
                <a:latin typeface="Calibri" pitchFamily="34" charset="0"/>
                <a:cs typeface="Calibri" pitchFamily="34" charset="0"/>
              </a:rPr>
              <a:t>groupe</a:t>
            </a:r>
            <a:r>
              <a:rPr lang="en-US" sz="2200" dirty="0" smtClean="0">
                <a:latin typeface="Calibri" pitchFamily="34" charset="0"/>
                <a:cs typeface="Calibri" pitchFamily="34" charset="0"/>
              </a:rPr>
              <a:t> </a:t>
            </a:r>
            <a:r>
              <a:rPr lang="fr-FR" sz="2200" dirty="0" smtClean="0">
                <a:latin typeface="Calibri" pitchFamily="34" charset="0"/>
                <a:cs typeface="Calibri" pitchFamily="34" charset="0"/>
              </a:rPr>
              <a:t>revue </a:t>
            </a:r>
            <a:r>
              <a:rPr lang="fr-FR" sz="2200" dirty="0" smtClean="0">
                <a:latin typeface="Calibri" pitchFamily="34" charset="0"/>
                <a:cs typeface="Calibri" pitchFamily="34" charset="0"/>
              </a:rPr>
              <a:t>et </a:t>
            </a:r>
            <a:r>
              <a:rPr lang="fr-FR" sz="2200" dirty="0" smtClean="0">
                <a:latin typeface="Calibri" pitchFamily="34" charset="0"/>
                <a:cs typeface="Calibri" pitchFamily="34" charset="0"/>
              </a:rPr>
              <a:t>notation</a:t>
            </a:r>
            <a:endParaRPr lang="en-US" sz="2200" dirty="0" smtClean="0">
              <a:latin typeface="Calibri" pitchFamily="34" charset="0"/>
              <a:cs typeface="Calibri" pitchFamily="34" charset="0"/>
            </a:endParaRPr>
          </a:p>
        </p:txBody>
      </p:sp>
      <p:sp>
        <p:nvSpPr>
          <p:cNvPr id="4" name="Content Placeholder 3"/>
          <p:cNvSpPr>
            <a:spLocks noGrp="1"/>
          </p:cNvSpPr>
          <p:nvPr>
            <p:ph sz="half" idx="2"/>
          </p:nvPr>
        </p:nvSpPr>
        <p:spPr>
          <a:xfrm>
            <a:off x="4953000" y="1356360"/>
            <a:ext cx="4114800" cy="4815840"/>
          </a:xfrm>
        </p:spPr>
        <p:txBody>
          <a:bodyPr>
            <a:noAutofit/>
          </a:bodyPr>
          <a:lstStyle/>
          <a:p>
            <a:r>
              <a:rPr lang="fr-FR" sz="2000" dirty="0" smtClean="0">
                <a:latin typeface="Calibri" pitchFamily="34" charset="0"/>
                <a:cs typeface="Calibri" pitchFamily="34" charset="0"/>
              </a:rPr>
              <a:t>12 h – 13 h: Plénière: compte rendu des groupes sur la notation et consensus sur la </a:t>
            </a:r>
            <a:r>
              <a:rPr lang="fr-FR" sz="2000" dirty="0" smtClean="0">
                <a:latin typeface="Calibri" pitchFamily="34" charset="0"/>
                <a:cs typeface="Calibri" pitchFamily="34" charset="0"/>
              </a:rPr>
              <a:t>notation</a:t>
            </a:r>
          </a:p>
          <a:p>
            <a:r>
              <a:rPr lang="fr-FR" sz="2000" dirty="0" smtClean="0">
                <a:latin typeface="Calibri" pitchFamily="34" charset="0"/>
                <a:cs typeface="Calibri" pitchFamily="34" charset="0"/>
              </a:rPr>
              <a:t>13 </a:t>
            </a:r>
            <a:r>
              <a:rPr lang="fr-FR" sz="2000" dirty="0" smtClean="0">
                <a:latin typeface="Calibri" pitchFamily="34" charset="0"/>
                <a:cs typeface="Calibri" pitchFamily="34" charset="0"/>
              </a:rPr>
              <a:t>h – 14 h: DEJEUNER</a:t>
            </a:r>
            <a:endParaRPr lang="en-US" sz="2000" dirty="0" smtClean="0">
              <a:latin typeface="Calibri" pitchFamily="34" charset="0"/>
              <a:cs typeface="Calibri" pitchFamily="34" charset="0"/>
            </a:endParaRPr>
          </a:p>
          <a:p>
            <a:r>
              <a:rPr lang="fr-FR" sz="2000" dirty="0" smtClean="0">
                <a:latin typeface="Calibri" pitchFamily="34" charset="0"/>
                <a:cs typeface="Calibri" pitchFamily="34" charset="0"/>
              </a:rPr>
              <a:t>14 h – 14 h 30: Revue de la Matrice des interventions MEAP ASC et questions d’actions techniques</a:t>
            </a:r>
            <a:endParaRPr lang="en-US" sz="2000" dirty="0" smtClean="0">
              <a:latin typeface="Calibri" pitchFamily="34" charset="0"/>
              <a:cs typeface="Calibri" pitchFamily="34" charset="0"/>
            </a:endParaRPr>
          </a:p>
          <a:p>
            <a:r>
              <a:rPr lang="fr-FR" sz="2000" dirty="0" smtClean="0">
                <a:latin typeface="Calibri" pitchFamily="34" charset="0"/>
                <a:cs typeface="Calibri" pitchFamily="34" charset="0"/>
              </a:rPr>
              <a:t>14 h 30 – 15 h 30: Travail en groupe: élaboration d’un plan d’action</a:t>
            </a:r>
            <a:endParaRPr lang="en-US" sz="2000" dirty="0" smtClean="0">
              <a:latin typeface="Calibri" pitchFamily="34" charset="0"/>
              <a:cs typeface="Calibri" pitchFamily="34" charset="0"/>
            </a:endParaRPr>
          </a:p>
          <a:p>
            <a:r>
              <a:rPr lang="fr-FR" sz="2000" dirty="0" smtClean="0">
                <a:latin typeface="Calibri" pitchFamily="34" charset="0"/>
                <a:cs typeface="Calibri" pitchFamily="34" charset="0"/>
              </a:rPr>
              <a:t>15 h 30 – 16 h 15: Plan </a:t>
            </a:r>
            <a:r>
              <a:rPr lang="fr-FR" sz="2000" dirty="0" smtClean="0">
                <a:latin typeface="Calibri" pitchFamily="34" charset="0"/>
                <a:cs typeface="Calibri" pitchFamily="34" charset="0"/>
              </a:rPr>
              <a:t>d’action</a:t>
            </a:r>
            <a:r>
              <a:rPr lang="en-US" sz="2000" dirty="0" smtClean="0">
                <a:latin typeface="Calibri" pitchFamily="34" charset="0"/>
                <a:cs typeface="Calibri" pitchFamily="34" charset="0"/>
              </a:rPr>
              <a:t> </a:t>
            </a:r>
            <a:r>
              <a:rPr lang="fr-FR" sz="2000" dirty="0" smtClean="0">
                <a:latin typeface="Calibri" pitchFamily="34" charset="0"/>
                <a:cs typeface="Calibri" pitchFamily="34" charset="0"/>
              </a:rPr>
              <a:t>échange</a:t>
            </a:r>
            <a:r>
              <a:rPr lang="fr-FR" sz="2000" dirty="0" smtClean="0">
                <a:latin typeface="Calibri" pitchFamily="34" charset="0"/>
                <a:cs typeface="Calibri" pitchFamily="34" charset="0"/>
              </a:rPr>
              <a:t>, discussion et finalisation</a:t>
            </a:r>
            <a:endParaRPr lang="en-US" sz="2000" dirty="0" smtClean="0">
              <a:latin typeface="Calibri" pitchFamily="34" charset="0"/>
              <a:cs typeface="Calibri" pitchFamily="34" charset="0"/>
            </a:endParaRPr>
          </a:p>
          <a:p>
            <a:r>
              <a:rPr lang="fr-FR" sz="2000" dirty="0" smtClean="0">
                <a:latin typeface="Calibri" pitchFamily="34" charset="0"/>
                <a:cs typeface="Calibri" pitchFamily="34" charset="0"/>
              </a:rPr>
              <a:t>16 h 15 – 16 h 30: Clôture</a:t>
            </a:r>
            <a:endParaRPr lang="en-US" sz="2000" dirty="0" smtClean="0">
              <a:latin typeface="Calibri" pitchFamily="34" charset="0"/>
              <a:cs typeface="Calibri" pitchFamily="34" charset="0"/>
            </a:endParaRPr>
          </a:p>
          <a:p>
            <a:r>
              <a:rPr lang="fr-FR" sz="2000" dirty="0" smtClean="0">
                <a:latin typeface="Calibri" pitchFamily="34" charset="0"/>
                <a:cs typeface="Calibri" pitchFamily="34" charset="0"/>
              </a:rPr>
              <a:t>16 h 30 – 16 h 45: PAUSE </a:t>
            </a:r>
            <a:r>
              <a:rPr lang="fr-FR" sz="2000" dirty="0" smtClean="0">
                <a:latin typeface="Calibri" pitchFamily="34" charset="0"/>
                <a:cs typeface="Calibri" pitchFamily="34" charset="0"/>
              </a:rPr>
              <a:t>CAFE</a:t>
            </a:r>
            <a:endParaRPr lang="en-US" sz="2000" dirty="0" smtClean="0">
              <a:latin typeface="Calibri" pitchFamily="34" charset="0"/>
              <a:cs typeface="Calibri" pitchFamily="34" charset="0"/>
            </a:endParaRPr>
          </a:p>
        </p:txBody>
      </p:sp>
      <p:sp>
        <p:nvSpPr>
          <p:cNvPr id="5" name="Footer Placeholder 4"/>
          <p:cNvSpPr>
            <a:spLocks noGrp="1"/>
          </p:cNvSpPr>
          <p:nvPr>
            <p:ph type="ftr" sz="quarter" idx="11"/>
          </p:nvPr>
        </p:nvSpPr>
        <p:spPr/>
        <p:txBody>
          <a:bodyPr/>
          <a:lstStyle/>
          <a:p>
            <a:r>
              <a:rPr lang="en-US" dirty="0" err="1" smtClean="0"/>
              <a:t>Diapositive</a:t>
            </a:r>
            <a:r>
              <a:rPr lang="en-US" dirty="0" smtClean="0"/>
              <a:t> 5.1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195</TotalTime>
  <Words>444</Words>
  <Application>Microsoft Office PowerPoint</Application>
  <PresentationFormat>On-screen Show (4:3)</PresentationFormat>
  <Paragraphs>58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Solstice</vt:lpstr>
      <vt:lpstr>BUT ET OBJECTIFS DE L'ATELIER </vt:lpstr>
      <vt:lpstr> DEFINITIONS DES MEILLEURES PRATIQUES </vt:lpstr>
      <vt:lpstr>ETAPES MEAP ASC</vt:lpstr>
      <vt:lpstr>  MODELE POUR LA PREPARATION D’UN ATELIER ET ALENDRIER D’EXECUTION  </vt:lpstr>
      <vt:lpstr> MODELE DE LISTE DES PARTICIPANTS </vt:lpstr>
      <vt:lpstr> MODELE D’EMPLOI DU TEMPS D’UN ATELIER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fkikaya</dc:creator>
  <cp:lastModifiedBy>fkikaya</cp:lastModifiedBy>
  <cp:revision>21</cp:revision>
  <dcterms:created xsi:type="dcterms:W3CDTF">2011-09-01T20:05:08Z</dcterms:created>
  <dcterms:modified xsi:type="dcterms:W3CDTF">2011-09-01T23:20:29Z</dcterms:modified>
</cp:coreProperties>
</file>