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95" r:id="rId2"/>
    <p:sldId id="328" r:id="rId3"/>
    <p:sldId id="349" r:id="rId4"/>
    <p:sldId id="341" r:id="rId5"/>
    <p:sldId id="350" r:id="rId6"/>
    <p:sldId id="324" r:id="rId7"/>
    <p:sldId id="302"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uleta Betemariam" initials="WB"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84" autoAdjust="0"/>
  </p:normalViewPr>
  <p:slideViewPr>
    <p:cSldViewPr>
      <p:cViewPr>
        <p:scale>
          <a:sx n="60" d="100"/>
          <a:sy n="60" d="100"/>
        </p:scale>
        <p:origin x="-1656"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2A390FD2-064F-47EA-9163-EC2DF29798E4}" type="datetimeFigureOut">
              <a:rPr lang="en-US" smtClean="0"/>
              <a:t>8/1/2018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43922ED-6865-46CC-B82A-FEFDD870CE53}" type="slidenum">
              <a:rPr lang="en-US" smtClean="0"/>
              <a:t>‹#›</a:t>
            </a:fld>
            <a:endParaRPr lang="en-US"/>
          </a:p>
        </p:txBody>
      </p:sp>
    </p:spTree>
    <p:extLst>
      <p:ext uri="{BB962C8B-B14F-4D97-AF65-F5344CB8AC3E}">
        <p14:creationId xmlns:p14="http://schemas.microsoft.com/office/powerpoint/2010/main" val="23084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L10K 2020 is a four year project implemented by JSI Research &amp; Training Institute, </a:t>
            </a:r>
            <a:r>
              <a:rPr lang="en-US" sz="1300" dirty="0" err="1"/>
              <a:t>Inc</a:t>
            </a:r>
            <a:r>
              <a:rPr lang="en-US" sz="1300" dirty="0"/>
              <a:t> (JSI) through funding from the Bill &amp; Melinda Gates Foundation. L10K is supporting the Government of Ethiopia (</a:t>
            </a:r>
            <a:r>
              <a:rPr lang="en-US" sz="1300" dirty="0" err="1"/>
              <a:t>GoE</a:t>
            </a:r>
            <a:r>
              <a:rPr lang="en-US" sz="1300" dirty="0"/>
              <a:t>) in 115 rural districts of four of the most populous regions of the country (Amhara, Oromia, Southern Nations, Nationalities and Peoples’ [SNNP], and Tigray), to improve maternal and newborn health outcomes for a population of about 17 million. </a:t>
            </a:r>
          </a:p>
          <a:p>
            <a:endParaRPr lang="en-US" sz="1300" dirty="0"/>
          </a:p>
          <a:p>
            <a:r>
              <a:rPr lang="en-US" sz="1300" dirty="0"/>
              <a:t>Ethiopia's health system relies on Health Extension Workers (HEWs) to provide key RMNCH services to clients at Health Posts and directly at the household level. Under the L10K 2020 project, JSI is working with </a:t>
            </a:r>
            <a:r>
              <a:rPr lang="en-US" sz="1300" dirty="0" err="1"/>
              <a:t>Dimagi</a:t>
            </a:r>
            <a:r>
              <a:rPr lang="en-US" sz="1300" dirty="0"/>
              <a:t> to provide a mobile job aid for HEWs, Midwives, and HEW supporters to improve timeliness, coverage, and quality of RMNCH services and referrals.  </a:t>
            </a:r>
            <a:endParaRPr lang="en-US" sz="1300" dirty="0" smtClean="0"/>
          </a:p>
          <a:p>
            <a:endParaRPr lang="en-US" sz="1300" dirty="0" smtClean="0"/>
          </a:p>
          <a:p>
            <a:pPr marL="0" indent="0">
              <a:buNone/>
            </a:pPr>
            <a:r>
              <a:rPr lang="en-US" sz="1400" dirty="0" smtClean="0"/>
              <a:t>Guiding questions: </a:t>
            </a:r>
          </a:p>
          <a:p>
            <a:r>
              <a:rPr lang="en-US" sz="1400" dirty="0" smtClean="0"/>
              <a:t>What is the country/ project/ partner context for this intervention? </a:t>
            </a:r>
          </a:p>
          <a:p>
            <a:r>
              <a:rPr lang="en-US" sz="1400" dirty="0" smtClean="0"/>
              <a:t>What is the health problem(s) the intervention aims to address? </a:t>
            </a:r>
          </a:p>
          <a:p>
            <a:r>
              <a:rPr lang="en-US" sz="1400" dirty="0" smtClean="0"/>
              <a:t>What are the demographic and socioeconomic factors of the beneficiaries? </a:t>
            </a:r>
          </a:p>
          <a:p>
            <a:r>
              <a:rPr lang="en-US" sz="1400" dirty="0" smtClean="0"/>
              <a:t>Who are the key stakeholders? </a:t>
            </a:r>
          </a:p>
          <a:p>
            <a:r>
              <a:rPr lang="en-US" sz="1300" dirty="0"/>
              <a:t/>
            </a:r>
            <a:br>
              <a:rPr lang="en-US" sz="1300" dirty="0"/>
            </a:br>
            <a:endParaRPr lang="en-US" dirty="0"/>
          </a:p>
        </p:txBody>
      </p:sp>
      <p:sp>
        <p:nvSpPr>
          <p:cNvPr id="4" name="Slide Number Placeholder 3"/>
          <p:cNvSpPr>
            <a:spLocks noGrp="1"/>
          </p:cNvSpPr>
          <p:nvPr>
            <p:ph type="sldNum" sz="quarter" idx="10"/>
          </p:nvPr>
        </p:nvSpPr>
        <p:spPr/>
        <p:txBody>
          <a:bodyPr/>
          <a:lstStyle/>
          <a:p>
            <a:fld id="{C43922ED-6865-46CC-B82A-FEFDD870CE53}" type="slidenum">
              <a:rPr lang="en-US" smtClean="0"/>
              <a:t>2</a:t>
            </a:fld>
            <a:endParaRPr lang="en-US"/>
          </a:p>
        </p:txBody>
      </p:sp>
    </p:spTree>
    <p:extLst>
      <p:ext uri="{BB962C8B-B14F-4D97-AF65-F5344CB8AC3E}">
        <p14:creationId xmlns:p14="http://schemas.microsoft.com/office/powerpoint/2010/main" val="2031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rPr>
              <a:t>Mobile Solution Consists of </a:t>
            </a:r>
            <a:r>
              <a:rPr lang="en-US" sz="1200" b="1" dirty="0" smtClean="0">
                <a:solidFill>
                  <a:schemeClr val="accent6"/>
                </a:solidFill>
              </a:rPr>
              <a:t>Three Interdependent Applications</a:t>
            </a:r>
            <a:r>
              <a:rPr lang="en-US" sz="1200" dirty="0" smtClean="0">
                <a:solidFill>
                  <a:schemeClr val="accent6"/>
                </a:solidFill>
              </a:rPr>
              <a:t> to Support HEWs:</a:t>
            </a:r>
          </a:p>
          <a:p>
            <a:pPr marL="0" indent="0">
              <a:buNone/>
            </a:pPr>
            <a:r>
              <a:rPr lang="en-US" dirty="0" smtClean="0"/>
              <a:t>Guiding questions: </a:t>
            </a:r>
          </a:p>
          <a:p>
            <a:r>
              <a:rPr lang="en-US" dirty="0" smtClean="0"/>
              <a:t>What was the impetus to introduce technology? </a:t>
            </a:r>
          </a:p>
          <a:p>
            <a:r>
              <a:rPr lang="en-US" dirty="0" smtClean="0"/>
              <a:t>Who are the providers/users of the platform? </a:t>
            </a:r>
          </a:p>
          <a:p>
            <a:r>
              <a:rPr lang="en-US" dirty="0" smtClean="0"/>
              <a:t>Describe the application/ platform designed for this project. </a:t>
            </a:r>
          </a:p>
          <a:p>
            <a:r>
              <a:rPr lang="en-US" dirty="0" smtClean="0"/>
              <a:t>What role did the users play in designing and using the </a:t>
            </a:r>
            <a:r>
              <a:rPr lang="en-US" dirty="0" err="1" smtClean="0"/>
              <a:t>ehealth</a:t>
            </a:r>
            <a:r>
              <a:rPr lang="en-US" dirty="0" smtClean="0"/>
              <a:t> system?</a:t>
            </a:r>
          </a:p>
          <a:p>
            <a:r>
              <a:rPr lang="en-US" dirty="0" smtClean="0"/>
              <a:t>What was the approach to engaging stakeholders in the design phase? Which stakeholders were involved? Specifically address how government was involved in the design phase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3922ED-6865-46CC-B82A-FEFDD870CE53}" type="slidenum">
              <a:rPr lang="en-US" smtClean="0"/>
              <a:t>3</a:t>
            </a:fld>
            <a:endParaRPr lang="en-US"/>
          </a:p>
        </p:txBody>
      </p:sp>
    </p:spTree>
    <p:extLst>
      <p:ext uri="{BB962C8B-B14F-4D97-AF65-F5344CB8AC3E}">
        <p14:creationId xmlns:p14="http://schemas.microsoft.com/office/powerpoint/2010/main" val="351449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Guiding questions: </a:t>
            </a:r>
          </a:p>
          <a:p>
            <a:r>
              <a:rPr lang="en-US" dirty="0" smtClean="0"/>
              <a:t>What was the impetus to introduce technology? </a:t>
            </a:r>
          </a:p>
          <a:p>
            <a:r>
              <a:rPr lang="en-US" dirty="0" smtClean="0"/>
              <a:t>Who are the providers/users of the platform? </a:t>
            </a:r>
          </a:p>
          <a:p>
            <a:r>
              <a:rPr lang="en-US" dirty="0" smtClean="0"/>
              <a:t>Describe the application/ platform designed for this project. </a:t>
            </a:r>
          </a:p>
          <a:p>
            <a:r>
              <a:rPr lang="en-US" dirty="0" smtClean="0"/>
              <a:t>What role did the users play in designing and using the </a:t>
            </a:r>
            <a:r>
              <a:rPr lang="en-US" dirty="0" err="1" smtClean="0"/>
              <a:t>ehealth</a:t>
            </a:r>
            <a:r>
              <a:rPr lang="en-US" dirty="0" smtClean="0"/>
              <a:t> system?</a:t>
            </a:r>
          </a:p>
          <a:p>
            <a:r>
              <a:rPr lang="en-US" dirty="0" smtClean="0"/>
              <a:t>What was the approach to engaging stakeholders in the design phase? Which stakeholders were involved? Specifically address how government was involved in the design phase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3922ED-6865-46CC-B82A-FEFDD870CE53}" type="slidenum">
              <a:rPr lang="en-US" smtClean="0"/>
              <a:t>4</a:t>
            </a:fld>
            <a:endParaRPr lang="en-US"/>
          </a:p>
        </p:txBody>
      </p:sp>
    </p:spTree>
    <p:extLst>
      <p:ext uri="{BB962C8B-B14F-4D97-AF65-F5344CB8AC3E}">
        <p14:creationId xmlns:p14="http://schemas.microsoft.com/office/powerpoint/2010/main" val="252842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Guiding questions: </a:t>
            </a:r>
          </a:p>
          <a:p>
            <a:r>
              <a:rPr lang="en-US" dirty="0" smtClean="0"/>
              <a:t>How was the platform linked to the national information system (which systems specifically) and at what levels?</a:t>
            </a:r>
          </a:p>
          <a:p>
            <a:r>
              <a:rPr lang="en-US" dirty="0" smtClean="0"/>
              <a:t>What were the key inputs – person time, expertise, cost that enabled this system to be initiated and scaled</a:t>
            </a:r>
          </a:p>
          <a:p>
            <a:r>
              <a:rPr lang="en-US" dirty="0" smtClean="0"/>
              <a:t>What was the timeframe for rolling out the data platform from creating it, pilot-testing to training providers to use it and scaling? How long did it take? (Or how long is it projected to take?)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3922ED-6865-46CC-B82A-FEFDD870CE53}" type="slidenum">
              <a:rPr lang="en-US" smtClean="0"/>
              <a:t>5</a:t>
            </a:fld>
            <a:endParaRPr lang="en-US"/>
          </a:p>
        </p:txBody>
      </p:sp>
    </p:spTree>
    <p:extLst>
      <p:ext uri="{BB962C8B-B14F-4D97-AF65-F5344CB8AC3E}">
        <p14:creationId xmlns:p14="http://schemas.microsoft.com/office/powerpoint/2010/main" val="17446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Guiding questions: </a:t>
            </a:r>
          </a:p>
          <a:p>
            <a:r>
              <a:rPr lang="en-US" dirty="0" smtClean="0"/>
              <a:t>What have been the results: quantifiable (number of users, beneficiaries, </a:t>
            </a:r>
            <a:r>
              <a:rPr lang="en-US" dirty="0" err="1" smtClean="0"/>
              <a:t>etc</a:t>
            </a:r>
            <a:r>
              <a:rPr lang="en-US" dirty="0" smtClean="0"/>
              <a:t>) as well as qualitative, (reactions from end users, </a:t>
            </a:r>
            <a:r>
              <a:rPr lang="en-US" dirty="0" err="1" smtClean="0"/>
              <a:t>govt</a:t>
            </a:r>
            <a:r>
              <a:rPr lang="en-US" dirty="0" smtClean="0"/>
              <a:t>)</a:t>
            </a:r>
          </a:p>
          <a:p>
            <a:pPr lvl="1">
              <a:buFont typeface="Courier New" panose="02070309020205020404" pitchFamily="49" charset="0"/>
              <a:buChar char="o"/>
            </a:pPr>
            <a:r>
              <a:rPr lang="en-US" dirty="0" smtClean="0"/>
              <a:t>How have CHWs reacted to the </a:t>
            </a:r>
            <a:r>
              <a:rPr lang="en-US" dirty="0" err="1" smtClean="0"/>
              <a:t>ehealth</a:t>
            </a:r>
            <a:r>
              <a:rPr lang="en-US" dirty="0" smtClean="0"/>
              <a:t> system and how do they use the information they get from the system? </a:t>
            </a:r>
          </a:p>
          <a:p>
            <a:pPr lvl="1">
              <a:buFont typeface="Courier New" panose="02070309020205020404" pitchFamily="49" charset="0"/>
              <a:buChar char="o"/>
            </a:pPr>
            <a:r>
              <a:rPr lang="en-US" dirty="0" smtClean="0"/>
              <a:t>How do health managers use the data and how have they received the system?</a:t>
            </a:r>
          </a:p>
          <a:p>
            <a:r>
              <a:rPr lang="en-US" dirty="0" smtClean="0"/>
              <a:t>What program changes, (if any), have been made based on use of the data? </a:t>
            </a:r>
          </a:p>
          <a:p>
            <a:r>
              <a:rPr lang="en-US" dirty="0" smtClean="0"/>
              <a:t>What are the next steps – further scale, bring to new country, expand to new cadres or health areas, etc.</a:t>
            </a:r>
          </a:p>
          <a:p>
            <a:r>
              <a:rPr lang="en-US" dirty="0" smtClean="0"/>
              <a:t>What key lessons were learned?</a:t>
            </a:r>
          </a:p>
          <a:p>
            <a:endParaRPr lang="en-US" dirty="0" smtClean="0"/>
          </a:p>
          <a:p>
            <a:r>
              <a:rPr lang="en-US" dirty="0" smtClean="0"/>
              <a:t>Since October 2017 the mobile application is being</a:t>
            </a:r>
          </a:p>
          <a:p>
            <a:r>
              <a:rPr lang="en-US" dirty="0" smtClean="0"/>
              <a:t>implemented in four districts across four regions of the country covering about 400,000 people. About</a:t>
            </a:r>
          </a:p>
          <a:p>
            <a:r>
              <a:rPr lang="en-US" dirty="0" smtClean="0"/>
              <a:t>162 HEWs used the app to provide maternal health services to 2,502 pregnant women. Between the</a:t>
            </a:r>
          </a:p>
          <a:p>
            <a:r>
              <a:rPr lang="en-US" dirty="0" smtClean="0"/>
              <a:t>first and last quarters of the implementation period, the average number of pregnant women/HEW</a:t>
            </a:r>
          </a:p>
          <a:p>
            <a:r>
              <a:rPr lang="en-US" dirty="0" smtClean="0"/>
              <a:t>recorded for: antenatal care increased from 2.4 to 6.6; receiving iron supplement increased from 2.6 to</a:t>
            </a:r>
          </a:p>
          <a:p>
            <a:r>
              <a:rPr lang="en-US" dirty="0" smtClean="0"/>
              <a:t>5.7; institutional delivery increased from 4.4 to 7.7; postnatal care increased from 3.6 to 6. 7.</a:t>
            </a:r>
            <a:endParaRPr lang="en-US" dirty="0"/>
          </a:p>
        </p:txBody>
      </p:sp>
      <p:sp>
        <p:nvSpPr>
          <p:cNvPr id="4" name="Slide Number Placeholder 3"/>
          <p:cNvSpPr>
            <a:spLocks noGrp="1"/>
          </p:cNvSpPr>
          <p:nvPr>
            <p:ph type="sldNum" sz="quarter" idx="10"/>
          </p:nvPr>
        </p:nvSpPr>
        <p:spPr/>
        <p:txBody>
          <a:bodyPr/>
          <a:lstStyle/>
          <a:p>
            <a:fld id="{C43922ED-6865-46CC-B82A-FEFDD870CE53}" type="slidenum">
              <a:rPr lang="en-US" smtClean="0"/>
              <a:t>6</a:t>
            </a:fld>
            <a:endParaRPr lang="en-US"/>
          </a:p>
        </p:txBody>
      </p:sp>
    </p:spTree>
    <p:extLst>
      <p:ext uri="{BB962C8B-B14F-4D97-AF65-F5344CB8AC3E}">
        <p14:creationId xmlns:p14="http://schemas.microsoft.com/office/powerpoint/2010/main" val="239497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1" name="Rectangle 3"/>
          <p:cNvSpPr>
            <a:spLocks noGrp="1" noChangeArrowheads="1"/>
          </p:cNvSpPr>
          <p:nvPr>
            <p:ph type="ctrTitle"/>
          </p:nvPr>
        </p:nvSpPr>
        <p:spPr>
          <a:xfrm>
            <a:off x="685800" y="2130427"/>
            <a:ext cx="7772400" cy="1470025"/>
          </a:xfrm>
        </p:spPr>
        <p:txBody>
          <a:bodyPr/>
          <a:lstStyle>
            <a:lvl1pPr>
              <a:defRPr>
                <a:latin typeface="Gill Sans MT" panose="020B0502020104020203" pitchFamily="34" charset="0"/>
                <a:cs typeface="Gill Sans" panose="020B0502020104020203" pitchFamily="34" charset="-79"/>
              </a:defRPr>
            </a:lvl1pPr>
          </a:lstStyle>
          <a:p>
            <a:r>
              <a:rPr lang="en-US" smtClean="0"/>
              <a:t>Click to edit Master title style</a:t>
            </a:r>
            <a:endParaRPr lang="en-US" dirty="0"/>
          </a:p>
        </p:txBody>
      </p:sp>
      <p:sp>
        <p:nvSpPr>
          <p:cNvPr id="27652" name="Rectangle 4"/>
          <p:cNvSpPr>
            <a:spLocks noGrp="1" noChangeArrowheads="1"/>
          </p:cNvSpPr>
          <p:nvPr>
            <p:ph type="subTitle" idx="1"/>
          </p:nvPr>
        </p:nvSpPr>
        <p:spPr>
          <a:xfrm>
            <a:off x="1371600" y="3886200"/>
            <a:ext cx="6400800" cy="1752600"/>
          </a:xfrm>
        </p:spPr>
        <p:txBody>
          <a:bodyPr/>
          <a:lstStyle>
            <a:lvl1pPr marL="0" indent="0" algn="ctr">
              <a:buFontTx/>
              <a:buNone/>
              <a:defRPr>
                <a:latin typeface="Gill Sans MT" panose="020B0502020104020203" pitchFamily="34" charset="0"/>
                <a:cs typeface="Gill Sans" panose="020B0502020104020203" pitchFamily="34" charset="-79"/>
              </a:defRPr>
            </a:lvl1pPr>
          </a:lstStyle>
          <a:p>
            <a:r>
              <a:rPr lang="en-US" smtClean="0"/>
              <a:t>Click to edit Master subtitle style</a:t>
            </a:r>
            <a:endParaRPr lang="en-US" dirty="0"/>
          </a:p>
        </p:txBody>
      </p:sp>
      <p:sp>
        <p:nvSpPr>
          <p:cNvPr id="10" name="Rectangle 9"/>
          <p:cNvSpPr/>
          <p:nvPr/>
        </p:nvSpPr>
        <p:spPr>
          <a:xfrm>
            <a:off x="-3488" y="1159325"/>
            <a:ext cx="9144000" cy="124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6839" y="360187"/>
            <a:ext cx="1298561" cy="4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2400" y="152400"/>
            <a:ext cx="1100873" cy="854524"/>
          </a:xfrm>
          <a:prstGeom prst="rect">
            <a:avLst/>
          </a:prstGeom>
          <a:noFill/>
          <a:ln>
            <a:noFill/>
          </a:ln>
        </p:spPr>
      </p:pic>
      <p:sp>
        <p:nvSpPr>
          <p:cNvPr id="9" name="Rectangle 8"/>
          <p:cNvSpPr/>
          <p:nvPr/>
        </p:nvSpPr>
        <p:spPr>
          <a:xfrm>
            <a:off x="-3488" y="6590334"/>
            <a:ext cx="9147488" cy="26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endParaRPr lang="en-US"/>
          </a:p>
        </p:txBody>
      </p:sp>
      <p:sp>
        <p:nvSpPr>
          <p:cNvPr id="8"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fld id="{98B0099D-A23A-4DD2-A409-DFBD1AA0774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9220"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Gill Sans MT" panose="020B0502020104020203"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Gill Sans MT" panose="020B0502020104020203"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Gill Sans MT" panose="020B0502020104020203" pitchFamily="34" charset="0"/>
          <a:cs typeface="+mn-cs"/>
        </a:defRPr>
      </a:lvl2pPr>
      <a:lvl3pPr marL="1143000" indent="-228600" algn="l" rtl="0" eaLnBrk="1" fontAlgn="base" hangingPunct="1">
        <a:spcBef>
          <a:spcPct val="20000"/>
        </a:spcBef>
        <a:spcAft>
          <a:spcPct val="0"/>
        </a:spcAft>
        <a:buChar char="•"/>
        <a:defRPr sz="2000">
          <a:solidFill>
            <a:schemeClr val="tx1"/>
          </a:solidFill>
          <a:latin typeface="Gill Sans MT" panose="020B0502020104020203" pitchFamily="34" charset="0"/>
          <a:cs typeface="+mn-cs"/>
        </a:defRPr>
      </a:lvl3pPr>
      <a:lvl4pPr marL="1600200" indent="-228600" algn="l" rtl="0" eaLnBrk="1" fontAlgn="base" hangingPunct="1">
        <a:spcBef>
          <a:spcPct val="20000"/>
        </a:spcBef>
        <a:spcAft>
          <a:spcPct val="0"/>
        </a:spcAft>
        <a:buChar char="–"/>
        <a:defRPr sz="1800">
          <a:solidFill>
            <a:schemeClr val="tx1"/>
          </a:solidFill>
          <a:latin typeface="Gill Sans MT" panose="020B0502020104020203" pitchFamily="34" charset="0"/>
          <a:cs typeface="+mn-cs"/>
        </a:defRPr>
      </a:lvl4pPr>
      <a:lvl5pPr marL="2057400" indent="-228600" algn="l" rtl="0" eaLnBrk="1" fontAlgn="base" hangingPunct="1">
        <a:spcBef>
          <a:spcPct val="20000"/>
        </a:spcBef>
        <a:spcAft>
          <a:spcPct val="0"/>
        </a:spcAft>
        <a:buChar char="»"/>
        <a:defRPr sz="1800">
          <a:solidFill>
            <a:schemeClr val="tx1"/>
          </a:solidFill>
          <a:latin typeface="Gill Sans MT" panose="020B0502020104020203"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0" y="1270134"/>
            <a:ext cx="4467225" cy="54078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5"/>
          <p:cNvSpPr txBox="1">
            <a:spLocks noChangeArrowheads="1"/>
          </p:cNvSpPr>
          <p:nvPr/>
        </p:nvSpPr>
        <p:spPr bwMode="auto">
          <a:xfrm>
            <a:off x="0" y="6678000"/>
            <a:ext cx="9144000" cy="180000"/>
          </a:xfrm>
          <a:prstGeom prst="rect">
            <a:avLst/>
          </a:prstGeom>
          <a:solidFill>
            <a:srgbClr val="E00034"/>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545"/>
          <a:stretch/>
        </p:blipFill>
        <p:spPr>
          <a:xfrm>
            <a:off x="0" y="1256334"/>
            <a:ext cx="4686300" cy="5334000"/>
          </a:xfrm>
          <a:prstGeom prst="rect">
            <a:avLst/>
          </a:prstGeom>
        </p:spPr>
      </p:pic>
      <p:sp>
        <p:nvSpPr>
          <p:cNvPr id="8" name="TextBox 7"/>
          <p:cNvSpPr txBox="1"/>
          <p:nvPr/>
        </p:nvSpPr>
        <p:spPr>
          <a:xfrm>
            <a:off x="4724401" y="2057400"/>
            <a:ext cx="4416112" cy="2308324"/>
          </a:xfrm>
          <a:prstGeom prst="rect">
            <a:avLst/>
          </a:prstGeom>
          <a:noFill/>
        </p:spPr>
        <p:txBody>
          <a:bodyPr wrap="square" rtlCol="0">
            <a:spAutoFit/>
          </a:bodyPr>
          <a:lstStyle/>
          <a:p>
            <a:r>
              <a:rPr lang="en-US" sz="3600" b="1" dirty="0" smtClean="0">
                <a:solidFill>
                  <a:schemeClr val="accent2"/>
                </a:solidFill>
                <a:latin typeface="Gill Sans MT" panose="020B0502020104020203" pitchFamily="34" charset="0"/>
                <a:cs typeface="Arial" pitchFamily="34" charset="0"/>
              </a:rPr>
              <a:t>A </a:t>
            </a:r>
            <a:r>
              <a:rPr lang="en-US" sz="3600" b="1" dirty="0">
                <a:solidFill>
                  <a:schemeClr val="accent2"/>
                </a:solidFill>
                <a:latin typeface="Gill Sans MT" panose="020B0502020104020203" pitchFamily="34" charset="0"/>
                <a:cs typeface="Arial" pitchFamily="34" charset="0"/>
              </a:rPr>
              <a:t>Mobile Solution </a:t>
            </a:r>
            <a:r>
              <a:rPr lang="en-US" sz="3600" i="1" dirty="0">
                <a:solidFill>
                  <a:schemeClr val="accent2"/>
                </a:solidFill>
                <a:latin typeface="Gill Sans MT" panose="020B0502020104020203" pitchFamily="34" charset="0"/>
                <a:cs typeface="Arial" pitchFamily="34" charset="0"/>
              </a:rPr>
              <a:t>for</a:t>
            </a:r>
            <a:r>
              <a:rPr lang="en-US" sz="3600" b="1" dirty="0">
                <a:solidFill>
                  <a:schemeClr val="accent2"/>
                </a:solidFill>
                <a:latin typeface="Gill Sans MT" panose="020B0502020104020203" pitchFamily="34" charset="0"/>
                <a:cs typeface="Arial" pitchFamily="34" charset="0"/>
              </a:rPr>
              <a:t> </a:t>
            </a:r>
            <a:r>
              <a:rPr lang="en-US" sz="3600" b="1" dirty="0" smtClean="0">
                <a:solidFill>
                  <a:schemeClr val="accent2"/>
                </a:solidFill>
                <a:latin typeface="Gill Sans MT" panose="020B0502020104020203" pitchFamily="34" charset="0"/>
                <a:cs typeface="Arial" pitchFamily="34" charset="0"/>
              </a:rPr>
              <a:t>Health Extension </a:t>
            </a:r>
            <a:r>
              <a:rPr lang="en-US" sz="3600" b="1" dirty="0">
                <a:solidFill>
                  <a:schemeClr val="accent2"/>
                </a:solidFill>
                <a:latin typeface="Gill Sans MT" panose="020B0502020104020203" pitchFamily="34" charset="0"/>
                <a:cs typeface="Arial" pitchFamily="34" charset="0"/>
              </a:rPr>
              <a:t>Workers </a:t>
            </a:r>
            <a:r>
              <a:rPr lang="en-US" sz="3600" i="1" dirty="0" smtClean="0">
                <a:solidFill>
                  <a:schemeClr val="accent2"/>
                </a:solidFill>
                <a:latin typeface="Gill Sans MT" panose="020B0502020104020203" pitchFamily="34" charset="0"/>
                <a:cs typeface="Arial" pitchFamily="34" charset="0"/>
              </a:rPr>
              <a:t>in</a:t>
            </a:r>
            <a:r>
              <a:rPr lang="en-US" sz="3600" b="1" dirty="0" smtClean="0">
                <a:solidFill>
                  <a:schemeClr val="accent2"/>
                </a:solidFill>
                <a:latin typeface="Gill Sans MT" panose="020B0502020104020203" pitchFamily="34" charset="0"/>
                <a:cs typeface="Arial" pitchFamily="34" charset="0"/>
              </a:rPr>
              <a:t> Ethiopia </a:t>
            </a:r>
            <a:endParaRPr lang="en-US" sz="3600" dirty="0">
              <a:solidFill>
                <a:schemeClr val="accent2"/>
              </a:solidFill>
              <a:latin typeface="Gill Sans MT" panose="020B0502020104020203" pitchFamily="34" charset="0"/>
            </a:endParaRPr>
          </a:p>
        </p:txBody>
      </p:sp>
      <p:sp>
        <p:nvSpPr>
          <p:cNvPr id="9" name="TextBox 8"/>
          <p:cNvSpPr txBox="1"/>
          <p:nvPr/>
        </p:nvSpPr>
        <p:spPr>
          <a:xfrm>
            <a:off x="4956488" y="4988004"/>
            <a:ext cx="2411238" cy="1107996"/>
          </a:xfrm>
          <a:prstGeom prst="rect">
            <a:avLst/>
          </a:prstGeom>
          <a:noFill/>
        </p:spPr>
        <p:txBody>
          <a:bodyPr wrap="none" rtlCol="0">
            <a:spAutoFit/>
          </a:bodyPr>
          <a:lstStyle/>
          <a:p>
            <a:r>
              <a:rPr lang="en-US" sz="2400" dirty="0" smtClean="0">
                <a:solidFill>
                  <a:schemeClr val="accent6"/>
                </a:solidFill>
                <a:latin typeface="Gill Sans MT" panose="020B0502020104020203" pitchFamily="34" charset="0"/>
              </a:rPr>
              <a:t>Leona Rosenblum</a:t>
            </a:r>
            <a:r>
              <a:rPr lang="en-US" dirty="0" smtClean="0">
                <a:solidFill>
                  <a:schemeClr val="accent6"/>
                </a:solidFill>
                <a:latin typeface="Gill Sans MT" panose="020B0502020104020203" pitchFamily="34" charset="0"/>
              </a:rPr>
              <a:t/>
            </a:r>
            <a:br>
              <a:rPr lang="en-US" dirty="0" smtClean="0">
                <a:solidFill>
                  <a:schemeClr val="accent6"/>
                </a:solidFill>
                <a:latin typeface="Gill Sans MT" panose="020B0502020104020203" pitchFamily="34" charset="0"/>
              </a:rPr>
            </a:br>
            <a:r>
              <a:rPr lang="en-US" dirty="0" smtClean="0">
                <a:solidFill>
                  <a:schemeClr val="accent6"/>
                </a:solidFill>
                <a:latin typeface="Gill Sans MT" panose="020B0502020104020203" pitchFamily="34" charset="0"/>
              </a:rPr>
              <a:t>June 21, 2018</a:t>
            </a:r>
          </a:p>
          <a:p>
            <a:endParaRPr lang="en-US" sz="2400" dirty="0">
              <a:latin typeface="Gill Sans MT" panose="020B0502020104020203" pitchFamily="34" charset="0"/>
            </a:endParaRPr>
          </a:p>
        </p:txBody>
      </p:sp>
      <p:sp>
        <p:nvSpPr>
          <p:cNvPr id="6" name="Rectangle 5"/>
          <p:cNvSpPr/>
          <p:nvPr/>
        </p:nvSpPr>
        <p:spPr>
          <a:xfrm>
            <a:off x="-3488" y="6590334"/>
            <a:ext cx="9147488" cy="26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88" y="1159325"/>
            <a:ext cx="9144000" cy="124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171655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279" r="11429"/>
          <a:stretch/>
        </p:blipFill>
        <p:spPr bwMode="auto">
          <a:xfrm>
            <a:off x="4430110" y="2127045"/>
            <a:ext cx="4710402" cy="349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1"/>
          </p:nvPr>
        </p:nvSpPr>
        <p:spPr>
          <a:xfrm>
            <a:off x="609600" y="1905000"/>
            <a:ext cx="3581400" cy="4525963"/>
          </a:xfrm>
        </p:spPr>
        <p:txBody>
          <a:bodyPr/>
          <a:lstStyle/>
          <a:p>
            <a:pPr>
              <a:spcBef>
                <a:spcPts val="0"/>
              </a:spcBef>
              <a:spcAft>
                <a:spcPts val="1800"/>
              </a:spcAft>
            </a:pPr>
            <a:r>
              <a:rPr lang="en-US" sz="2400" b="1" dirty="0" smtClean="0">
                <a:solidFill>
                  <a:schemeClr val="accent2"/>
                </a:solidFill>
              </a:rPr>
              <a:t>Ethiopia’s Health Extension Worker Program</a:t>
            </a:r>
            <a:br>
              <a:rPr lang="en-US" sz="2400" b="1" dirty="0" smtClean="0">
                <a:solidFill>
                  <a:schemeClr val="accent2"/>
                </a:solidFill>
              </a:rPr>
            </a:br>
            <a:r>
              <a:rPr lang="en-US" sz="2400" dirty="0" smtClean="0">
                <a:solidFill>
                  <a:schemeClr val="accent6"/>
                </a:solidFill>
              </a:rPr>
              <a:t>provides primary health care services to the community</a:t>
            </a:r>
          </a:p>
          <a:p>
            <a:pPr>
              <a:spcBef>
                <a:spcPts val="0"/>
              </a:spcBef>
              <a:spcAft>
                <a:spcPts val="1800"/>
              </a:spcAft>
            </a:pPr>
            <a:r>
              <a:rPr lang="en-US" sz="2400" b="1" dirty="0">
                <a:solidFill>
                  <a:schemeClr val="accent2"/>
                </a:solidFill>
              </a:rPr>
              <a:t>Key Challenges</a:t>
            </a:r>
          </a:p>
          <a:p>
            <a:pPr lvl="1">
              <a:spcBef>
                <a:spcPts val="0"/>
              </a:spcBef>
              <a:spcAft>
                <a:spcPts val="0"/>
              </a:spcAft>
            </a:pPr>
            <a:r>
              <a:rPr lang="en-US" sz="2000" dirty="0" smtClean="0"/>
              <a:t>Coverage</a:t>
            </a:r>
          </a:p>
          <a:p>
            <a:pPr lvl="1">
              <a:spcBef>
                <a:spcPts val="0"/>
              </a:spcBef>
              <a:spcAft>
                <a:spcPts val="0"/>
              </a:spcAft>
            </a:pPr>
            <a:r>
              <a:rPr lang="en-US" sz="2000" dirty="0" smtClean="0"/>
              <a:t>Timeliness</a:t>
            </a:r>
          </a:p>
          <a:p>
            <a:pPr lvl="1">
              <a:spcBef>
                <a:spcPts val="0"/>
              </a:spcBef>
              <a:spcAft>
                <a:spcPts val="0"/>
              </a:spcAft>
            </a:pPr>
            <a:r>
              <a:rPr lang="en-US" sz="2000" dirty="0" smtClean="0"/>
              <a:t>Quality</a:t>
            </a:r>
          </a:p>
          <a:p>
            <a:pPr lvl="1">
              <a:spcBef>
                <a:spcPts val="0"/>
              </a:spcBef>
              <a:spcAft>
                <a:spcPts val="0"/>
              </a:spcAft>
            </a:pPr>
            <a:r>
              <a:rPr lang="en-US" sz="2000" dirty="0" smtClean="0"/>
              <a:t>Referral Linkages </a:t>
            </a:r>
            <a:endParaRPr lang="en-US" sz="2000" dirty="0"/>
          </a:p>
        </p:txBody>
      </p:sp>
      <p:sp>
        <p:nvSpPr>
          <p:cNvPr id="7" name="Rectangle 6"/>
          <p:cNvSpPr/>
          <p:nvPr/>
        </p:nvSpPr>
        <p:spPr>
          <a:xfrm>
            <a:off x="-3488" y="6590334"/>
            <a:ext cx="9147488" cy="26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5456" y="228600"/>
            <a:ext cx="8229600" cy="1143000"/>
          </a:xfrm>
        </p:spPr>
        <p:txBody>
          <a:bodyPr/>
          <a:lstStyle/>
          <a:p>
            <a:pPr algn="l"/>
            <a:r>
              <a:rPr lang="en-US" dirty="0" smtClean="0">
                <a:solidFill>
                  <a:schemeClr val="accent3"/>
                </a:solidFill>
              </a:rPr>
              <a:t>BACKGROUND + OBJECTIVES</a:t>
            </a:r>
            <a:endParaRPr lang="en-US" dirty="0">
              <a:solidFill>
                <a:schemeClr val="accent3"/>
              </a:solidFill>
            </a:endParaRPr>
          </a:p>
        </p:txBody>
      </p:sp>
      <p:grpSp>
        <p:nvGrpSpPr>
          <p:cNvPr id="13" name="Group 12"/>
          <p:cNvGrpSpPr/>
          <p:nvPr/>
        </p:nvGrpSpPr>
        <p:grpSpPr>
          <a:xfrm>
            <a:off x="7239000" y="519708"/>
            <a:ext cx="1750153" cy="623292"/>
            <a:chOff x="6515966" y="180975"/>
            <a:chExt cx="2399434" cy="854524"/>
          </a:xfrm>
        </p:grpSpPr>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16839" y="388762"/>
              <a:ext cx="1298561" cy="4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515966" y="180975"/>
              <a:ext cx="1100873" cy="854524"/>
            </a:xfrm>
            <a:prstGeom prst="rect">
              <a:avLst/>
            </a:prstGeom>
            <a:noFill/>
            <a:ln>
              <a:noFill/>
            </a:ln>
          </p:spPr>
        </p:pic>
      </p:grpSp>
      <p:sp>
        <p:nvSpPr>
          <p:cNvPr id="16" name="Rectangle 15"/>
          <p:cNvSpPr/>
          <p:nvPr/>
        </p:nvSpPr>
        <p:spPr>
          <a:xfrm>
            <a:off x="-3488" y="1159325"/>
            <a:ext cx="9144000" cy="124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3787317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6705600"/>
            <a:ext cx="9144000" cy="180000"/>
          </a:xfrm>
          <a:prstGeom prst="rect">
            <a:avLst/>
          </a:prstGeom>
          <a:solidFill>
            <a:srgbClr val="E00034"/>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3488" y="6590334"/>
            <a:ext cx="9147488" cy="26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455456" y="228600"/>
            <a:ext cx="8229600" cy="1143000"/>
          </a:xfrm>
        </p:spPr>
        <p:txBody>
          <a:bodyPr/>
          <a:lstStyle/>
          <a:p>
            <a:pPr algn="l"/>
            <a:r>
              <a:rPr lang="en-US" dirty="0" smtClean="0">
                <a:solidFill>
                  <a:schemeClr val="accent3"/>
                </a:solidFill>
              </a:rPr>
              <a:t>APPLICATION OVERVIEW</a:t>
            </a:r>
            <a:endParaRPr lang="en-US" dirty="0">
              <a:solidFill>
                <a:schemeClr val="accent3"/>
              </a:solidFill>
            </a:endParaRPr>
          </a:p>
        </p:txBody>
      </p:sp>
      <p:grpSp>
        <p:nvGrpSpPr>
          <p:cNvPr id="17" name="Group 16"/>
          <p:cNvGrpSpPr/>
          <p:nvPr/>
        </p:nvGrpSpPr>
        <p:grpSpPr>
          <a:xfrm>
            <a:off x="7239000" y="519708"/>
            <a:ext cx="1750153" cy="623292"/>
            <a:chOff x="6515966" y="180975"/>
            <a:chExt cx="2399434" cy="854524"/>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16839" y="388762"/>
              <a:ext cx="1298561" cy="4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515966" y="180975"/>
              <a:ext cx="1100873" cy="854524"/>
            </a:xfrm>
            <a:prstGeom prst="rect">
              <a:avLst/>
            </a:prstGeom>
            <a:noFill/>
            <a:ln>
              <a:noFill/>
            </a:ln>
          </p:spPr>
        </p:pic>
      </p:grpSp>
      <p:sp>
        <p:nvSpPr>
          <p:cNvPr id="20" name="Rectangle 19"/>
          <p:cNvSpPr/>
          <p:nvPr/>
        </p:nvSpPr>
        <p:spPr>
          <a:xfrm>
            <a:off x="-3488" y="1159325"/>
            <a:ext cx="9144000" cy="124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nvGrpSpPr>
          <p:cNvPr id="2" name="Group 1"/>
          <p:cNvGrpSpPr/>
          <p:nvPr/>
        </p:nvGrpSpPr>
        <p:grpSpPr>
          <a:xfrm>
            <a:off x="1" y="1981200"/>
            <a:ext cx="8994577" cy="4113072"/>
            <a:chOff x="1" y="1981200"/>
            <a:chExt cx="8994577" cy="4113072"/>
          </a:xfrm>
        </p:grpSpPr>
        <p:sp>
          <p:nvSpPr>
            <p:cNvPr id="3" name="Rectangle 2"/>
            <p:cNvSpPr/>
            <p:nvPr/>
          </p:nvSpPr>
          <p:spPr>
            <a:xfrm>
              <a:off x="1837875" y="2131872"/>
              <a:ext cx="7156703"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anose="020B0502020104020203" pitchFamily="34" charset="0"/>
                </a:rPr>
                <a:t>Reporting/ Data Driven Management</a:t>
              </a:r>
              <a:endParaRPr lang="en-US" dirty="0">
                <a:latin typeface="Gill Sans MT" panose="020B0502020104020203" pitchFamily="34" charset="0"/>
              </a:endParaRPr>
            </a:p>
          </p:txBody>
        </p:sp>
        <p:sp>
          <p:nvSpPr>
            <p:cNvPr id="21" name="Rectangle 20"/>
            <p:cNvSpPr/>
            <p:nvPr/>
          </p:nvSpPr>
          <p:spPr>
            <a:xfrm>
              <a:off x="1837875" y="4722672"/>
              <a:ext cx="7156703"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anose="020B0502020104020203" pitchFamily="34" charset="0"/>
                </a:rPr>
                <a:t>Supervision for Improved Performance</a:t>
              </a:r>
              <a:endParaRPr lang="en-US" dirty="0">
                <a:latin typeface="Gill Sans MT" panose="020B0502020104020203" pitchFamily="34" charset="0"/>
              </a:endParaRPr>
            </a:p>
          </p:txBody>
        </p:sp>
        <p:grpSp>
          <p:nvGrpSpPr>
            <p:cNvPr id="53" name="Group 52"/>
            <p:cNvGrpSpPr/>
            <p:nvPr/>
          </p:nvGrpSpPr>
          <p:grpSpPr>
            <a:xfrm>
              <a:off x="1837876" y="2863348"/>
              <a:ext cx="7060883" cy="1600200"/>
              <a:chOff x="1836830" y="2133600"/>
              <a:chExt cx="7060883" cy="1600200"/>
            </a:xfrm>
          </p:grpSpPr>
          <p:cxnSp>
            <p:nvCxnSpPr>
              <p:cNvPr id="49" name="Straight Connector 48"/>
              <p:cNvCxnSpPr/>
              <p:nvPr/>
            </p:nvCxnSpPr>
            <p:spPr>
              <a:xfrm>
                <a:off x="6545990" y="3543300"/>
                <a:ext cx="26306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183790" y="3352800"/>
                <a:ext cx="2514600" cy="381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ill Sans MT" panose="020B0502020104020203" pitchFamily="34" charset="0"/>
                  </a:rPr>
                  <a:t>Referrals to Health Center</a:t>
                </a:r>
                <a:endParaRPr lang="en-US" sz="1600" dirty="0">
                  <a:latin typeface="Gill Sans MT" panose="020B0502020104020203" pitchFamily="34" charset="0"/>
                </a:endParaRPr>
              </a:p>
            </p:txBody>
          </p:sp>
          <p:grpSp>
            <p:nvGrpSpPr>
              <p:cNvPr id="39" name="Group 38"/>
              <p:cNvGrpSpPr/>
              <p:nvPr/>
            </p:nvGrpSpPr>
            <p:grpSpPr>
              <a:xfrm>
                <a:off x="1836830" y="2133600"/>
                <a:ext cx="7060883" cy="991002"/>
                <a:chOff x="1836830" y="2133600"/>
                <a:chExt cx="7060883" cy="991002"/>
              </a:xfrm>
            </p:grpSpPr>
            <p:grpSp>
              <p:nvGrpSpPr>
                <p:cNvPr id="32" name="Group 31"/>
                <p:cNvGrpSpPr/>
                <p:nvPr/>
              </p:nvGrpSpPr>
              <p:grpSpPr>
                <a:xfrm>
                  <a:off x="1836830" y="2362602"/>
                  <a:ext cx="7060883" cy="762000"/>
                  <a:chOff x="1691640" y="3024116"/>
                  <a:chExt cx="7060883" cy="762000"/>
                </a:xfrm>
              </p:grpSpPr>
              <p:sp>
                <p:nvSpPr>
                  <p:cNvPr id="5" name="Rounded Rectangle 4"/>
                  <p:cNvSpPr/>
                  <p:nvPr/>
                </p:nvSpPr>
                <p:spPr>
                  <a:xfrm>
                    <a:off x="1691640" y="3024116"/>
                    <a:ext cx="128016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latin typeface="Gill Sans MT" panose="020B0502020104020203" pitchFamily="34" charset="0"/>
                      </a:rPr>
                      <a:t>Registration</a:t>
                    </a:r>
                    <a:endParaRPr lang="en-US" sz="1600" dirty="0">
                      <a:latin typeface="Gill Sans MT" panose="020B0502020104020203" pitchFamily="34" charset="0"/>
                    </a:endParaRPr>
                  </a:p>
                </p:txBody>
              </p:sp>
              <p:sp>
                <p:nvSpPr>
                  <p:cNvPr id="22" name="Rounded Rectangle 21"/>
                  <p:cNvSpPr/>
                  <p:nvPr/>
                </p:nvSpPr>
                <p:spPr>
                  <a:xfrm>
                    <a:off x="3139440" y="3024116"/>
                    <a:ext cx="128016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latin typeface="Gill Sans MT" panose="020B0502020104020203" pitchFamily="34" charset="0"/>
                      </a:rPr>
                      <a:t>HEW Client Interaction</a:t>
                    </a:r>
                    <a:endParaRPr lang="en-US" sz="1600" dirty="0">
                      <a:latin typeface="Gill Sans MT" panose="020B0502020104020203" pitchFamily="34" charset="0"/>
                    </a:endParaRPr>
                  </a:p>
                </p:txBody>
              </p:sp>
              <p:sp>
                <p:nvSpPr>
                  <p:cNvPr id="23" name="Rounded Rectangle 22"/>
                  <p:cNvSpPr/>
                  <p:nvPr/>
                </p:nvSpPr>
                <p:spPr>
                  <a:xfrm>
                    <a:off x="4587240" y="3024116"/>
                    <a:ext cx="128016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latin typeface="Gill Sans MT" panose="020B0502020104020203" pitchFamily="34" charset="0"/>
                      </a:rPr>
                      <a:t>Reminders/ Notifications</a:t>
                    </a:r>
                    <a:endParaRPr lang="en-US" sz="1600" dirty="0">
                      <a:latin typeface="Gill Sans MT" panose="020B0502020104020203" pitchFamily="34" charset="0"/>
                    </a:endParaRPr>
                  </a:p>
                </p:txBody>
              </p:sp>
              <p:sp>
                <p:nvSpPr>
                  <p:cNvPr id="24" name="Rounded Rectangle 23"/>
                  <p:cNvSpPr/>
                  <p:nvPr/>
                </p:nvSpPr>
                <p:spPr>
                  <a:xfrm>
                    <a:off x="6035040" y="3024116"/>
                    <a:ext cx="128016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latin typeface="Gill Sans MT" panose="020B0502020104020203" pitchFamily="34" charset="0"/>
                      </a:rPr>
                      <a:t>Appointment Management</a:t>
                    </a:r>
                    <a:endParaRPr lang="en-US" sz="1600" dirty="0">
                      <a:latin typeface="Gill Sans MT" panose="020B0502020104020203" pitchFamily="34" charset="0"/>
                    </a:endParaRPr>
                  </a:p>
                </p:txBody>
              </p:sp>
              <p:sp>
                <p:nvSpPr>
                  <p:cNvPr id="25" name="Rounded Rectangle 24"/>
                  <p:cNvSpPr/>
                  <p:nvPr/>
                </p:nvSpPr>
                <p:spPr>
                  <a:xfrm>
                    <a:off x="7472363" y="3024116"/>
                    <a:ext cx="128016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latin typeface="Gill Sans MT" panose="020B0502020104020203" pitchFamily="34" charset="0"/>
                      </a:rPr>
                      <a:t>Defaulter Tracking</a:t>
                    </a:r>
                    <a:endParaRPr lang="en-US" sz="1600" dirty="0">
                      <a:latin typeface="Gill Sans MT" panose="020B0502020104020203" pitchFamily="34" charset="0"/>
                    </a:endParaRPr>
                  </a:p>
                </p:txBody>
              </p:sp>
              <p:cxnSp>
                <p:nvCxnSpPr>
                  <p:cNvPr id="27" name="Straight Arrow Connector 26"/>
                  <p:cNvCxnSpPr/>
                  <p:nvPr/>
                </p:nvCxnSpPr>
                <p:spPr>
                  <a:xfrm>
                    <a:off x="2971800" y="3359038"/>
                    <a:ext cx="191691" cy="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419600" y="3405116"/>
                    <a:ext cx="191691" cy="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67400" y="3405116"/>
                    <a:ext cx="191691" cy="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15200" y="3405116"/>
                    <a:ext cx="191691" cy="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955190" y="2133600"/>
                  <a:ext cx="4348163" cy="245292"/>
                  <a:chOff x="3955190" y="2133600"/>
                  <a:chExt cx="4348163" cy="245292"/>
                </a:xfrm>
              </p:grpSpPr>
              <p:cxnSp>
                <p:nvCxnSpPr>
                  <p:cNvPr id="34" name="Straight Connector 33"/>
                  <p:cNvCxnSpPr/>
                  <p:nvPr/>
                </p:nvCxnSpPr>
                <p:spPr>
                  <a:xfrm flipV="1">
                    <a:off x="8303353" y="2133600"/>
                    <a:ext cx="0" cy="22900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955190" y="2133600"/>
                    <a:ext cx="434816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959739" y="2149890"/>
                    <a:ext cx="0" cy="229002"/>
                  </a:xfrm>
                  <a:prstGeom prst="line">
                    <a:avLst/>
                  </a:prstGeom>
                  <a:ln w="25400">
                    <a:solidFill>
                      <a:schemeClr val="bg2"/>
                    </a:solidFill>
                    <a:headEnd type="arrow" w="lg" len="med"/>
                    <a:tailEnd type="none" w="lg" len="med"/>
                  </a:ln>
                </p:spPr>
                <p:style>
                  <a:lnRef idx="1">
                    <a:schemeClr val="accent1"/>
                  </a:lnRef>
                  <a:fillRef idx="0">
                    <a:schemeClr val="accent1"/>
                  </a:fillRef>
                  <a:effectRef idx="0">
                    <a:schemeClr val="accent1"/>
                  </a:effectRef>
                  <a:fontRef idx="minor">
                    <a:schemeClr val="tx1"/>
                  </a:fontRef>
                </p:style>
              </p:cxnSp>
            </p:grpSp>
          </p:grpSp>
          <p:cxnSp>
            <p:nvCxnSpPr>
              <p:cNvPr id="43" name="Straight Connector 42"/>
              <p:cNvCxnSpPr/>
              <p:nvPr/>
            </p:nvCxnSpPr>
            <p:spPr>
              <a:xfrm>
                <a:off x="3924710" y="3124602"/>
                <a:ext cx="0" cy="41869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24710" y="3543300"/>
                <a:ext cx="274320" cy="0"/>
              </a:xfrm>
              <a:prstGeom prst="line">
                <a:avLst/>
              </a:prstGeom>
              <a:ln w="25400">
                <a:solidFill>
                  <a:schemeClr val="accent4"/>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402990" y="3124602"/>
                <a:ext cx="0" cy="228198"/>
              </a:xfrm>
              <a:prstGeom prst="straightConnector1">
                <a:avLst/>
              </a:prstGeom>
              <a:ln w="25400">
                <a:solidFill>
                  <a:schemeClr val="accent4"/>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809053" y="3124602"/>
                <a:ext cx="0" cy="418698"/>
              </a:xfrm>
              <a:prstGeom prst="line">
                <a:avLst/>
              </a:prstGeom>
              <a:ln w="25400">
                <a:solidFill>
                  <a:schemeClr val="accent4"/>
                </a:solidFill>
                <a:tailEnd type="arrow" w="lg" len="med"/>
              </a:ln>
            </p:spPr>
            <p:style>
              <a:lnRef idx="1">
                <a:schemeClr val="accent1"/>
              </a:lnRef>
              <a:fillRef idx="0">
                <a:schemeClr val="accent1"/>
              </a:fillRef>
              <a:effectRef idx="0">
                <a:schemeClr val="accent1"/>
              </a:effectRef>
              <a:fontRef idx="minor">
                <a:schemeClr val="tx1"/>
              </a:fontRef>
            </p:style>
          </p:cxnSp>
        </p:grpSp>
        <p:sp>
          <p:nvSpPr>
            <p:cNvPr id="54" name="Rounded Rectangle 53"/>
            <p:cNvSpPr/>
            <p:nvPr/>
          </p:nvSpPr>
          <p:spPr>
            <a:xfrm>
              <a:off x="307779" y="1981200"/>
              <a:ext cx="1371600" cy="176429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accent3">
                      <a:lumMod val="50000"/>
                    </a:schemeClr>
                  </a:solidFill>
                  <a:latin typeface="Gill Sans MT" panose="020B0502020104020203" pitchFamily="34" charset="0"/>
                </a:rPr>
                <a:t>Release 1</a:t>
              </a:r>
            </a:p>
            <a:p>
              <a:pPr algn="ctr"/>
              <a:r>
                <a:rPr lang="en-US" sz="1200" dirty="0">
                  <a:solidFill>
                    <a:schemeClr val="accent3">
                      <a:lumMod val="50000"/>
                    </a:schemeClr>
                  </a:solidFill>
                  <a:latin typeface="Gill Sans MT" panose="020B0502020104020203" pitchFamily="34" charset="0"/>
                </a:rPr>
                <a:t/>
              </a:r>
              <a:br>
                <a:rPr lang="en-US" sz="1200" dirty="0">
                  <a:solidFill>
                    <a:schemeClr val="accent3">
                      <a:lumMod val="50000"/>
                    </a:schemeClr>
                  </a:solidFill>
                  <a:latin typeface="Gill Sans MT" panose="020B0502020104020203" pitchFamily="34" charset="0"/>
                </a:rPr>
              </a:br>
              <a:r>
                <a:rPr lang="en-US" sz="1200" dirty="0" smtClean="0">
                  <a:solidFill>
                    <a:schemeClr val="accent3">
                      <a:lumMod val="50000"/>
                    </a:schemeClr>
                  </a:solidFill>
                  <a:latin typeface="Gill Sans MT" panose="020B0502020104020203" pitchFamily="34" charset="0"/>
                </a:rPr>
                <a:t>-ANC 4+</a:t>
              </a:r>
            </a:p>
            <a:p>
              <a:pPr algn="ctr"/>
              <a:r>
                <a:rPr lang="en-US" sz="1200" dirty="0" smtClean="0">
                  <a:solidFill>
                    <a:schemeClr val="accent3">
                      <a:lumMod val="50000"/>
                    </a:schemeClr>
                  </a:solidFill>
                  <a:latin typeface="Gill Sans MT" panose="020B0502020104020203" pitchFamily="34" charset="0"/>
                </a:rPr>
                <a:t>-Delivery Referral</a:t>
              </a:r>
            </a:p>
            <a:p>
              <a:pPr algn="ctr"/>
              <a:r>
                <a:rPr lang="en-US" sz="1200" dirty="0" smtClean="0">
                  <a:solidFill>
                    <a:schemeClr val="accent3">
                      <a:lumMod val="50000"/>
                    </a:schemeClr>
                  </a:solidFill>
                  <a:latin typeface="Gill Sans MT" panose="020B0502020104020203" pitchFamily="34" charset="0"/>
                </a:rPr>
                <a:t>-PNC</a:t>
              </a:r>
            </a:p>
            <a:p>
              <a:pPr algn="ctr"/>
              <a:r>
                <a:rPr lang="en-US" sz="1200" dirty="0" smtClean="0">
                  <a:solidFill>
                    <a:schemeClr val="accent3">
                      <a:lumMod val="50000"/>
                    </a:schemeClr>
                  </a:solidFill>
                  <a:latin typeface="Gill Sans MT" panose="020B0502020104020203" pitchFamily="34" charset="0"/>
                </a:rPr>
                <a:t>-Newborn/PSBI</a:t>
              </a:r>
            </a:p>
            <a:p>
              <a:pPr algn="ctr"/>
              <a:r>
                <a:rPr lang="en-US" sz="1200" dirty="0" smtClean="0">
                  <a:solidFill>
                    <a:schemeClr val="accent3">
                      <a:lumMod val="50000"/>
                    </a:schemeClr>
                  </a:solidFill>
                  <a:latin typeface="Gill Sans MT" panose="020B0502020104020203" pitchFamily="34" charset="0"/>
                </a:rPr>
                <a:t>-PMTCT Indicator</a:t>
              </a:r>
            </a:p>
            <a:p>
              <a:pPr algn="ctr"/>
              <a:r>
                <a:rPr lang="en-US" sz="1200" dirty="0" smtClean="0">
                  <a:solidFill>
                    <a:schemeClr val="accent3">
                      <a:lumMod val="50000"/>
                    </a:schemeClr>
                  </a:solidFill>
                  <a:latin typeface="Gill Sans MT" panose="020B0502020104020203" pitchFamily="34" charset="0"/>
                </a:rPr>
                <a:t>-MDSR Indicator</a:t>
              </a:r>
              <a:endParaRPr lang="en-US" sz="1200" dirty="0">
                <a:solidFill>
                  <a:schemeClr val="accent3">
                    <a:lumMod val="50000"/>
                  </a:schemeClr>
                </a:solidFill>
                <a:latin typeface="Gill Sans MT" panose="020B0502020104020203" pitchFamily="34" charset="0"/>
              </a:endParaRPr>
            </a:p>
          </p:txBody>
        </p:sp>
        <p:sp>
          <p:nvSpPr>
            <p:cNvPr id="55" name="Rounded Rectangle 54"/>
            <p:cNvSpPr/>
            <p:nvPr/>
          </p:nvSpPr>
          <p:spPr>
            <a:xfrm>
              <a:off x="307779" y="3747419"/>
              <a:ext cx="1371600" cy="146604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smtClean="0">
                  <a:latin typeface="Gill Sans MT" panose="020B0502020104020203" pitchFamily="34" charset="0"/>
                </a:rPr>
                <a:t>Release 2</a:t>
              </a:r>
            </a:p>
            <a:p>
              <a:pPr algn="ctr"/>
              <a:r>
                <a:rPr lang="en-US" sz="1200" dirty="0" smtClean="0">
                  <a:latin typeface="Gill Sans MT" panose="020B0502020104020203" pitchFamily="34" charset="0"/>
                </a:rPr>
                <a:t/>
              </a:r>
              <a:br>
                <a:rPr lang="en-US" sz="1200" dirty="0" smtClean="0">
                  <a:latin typeface="Gill Sans MT" panose="020B0502020104020203" pitchFamily="34" charset="0"/>
                </a:rPr>
              </a:br>
              <a:r>
                <a:rPr lang="en-US" sz="1200" dirty="0" smtClean="0">
                  <a:latin typeface="Gill Sans MT" panose="020B0502020104020203" pitchFamily="34" charset="0"/>
                </a:rPr>
                <a:t>-Essential Nutrition </a:t>
              </a:r>
            </a:p>
            <a:p>
              <a:pPr algn="ctr"/>
              <a:r>
                <a:rPr lang="en-US" sz="1200" dirty="0" smtClean="0">
                  <a:latin typeface="Gill Sans MT" panose="020B0502020104020203" pitchFamily="34" charset="0"/>
                </a:rPr>
                <a:t>Actions</a:t>
              </a:r>
            </a:p>
            <a:p>
              <a:pPr algn="ctr"/>
              <a:r>
                <a:rPr lang="en-US" sz="1200" dirty="0" smtClean="0">
                  <a:latin typeface="Gill Sans MT" panose="020B0502020104020203" pitchFamily="34" charset="0"/>
                </a:rPr>
                <a:t>-EPI</a:t>
              </a:r>
            </a:p>
            <a:p>
              <a:pPr algn="ctr"/>
              <a:r>
                <a:rPr lang="en-US" sz="1200" dirty="0" smtClean="0">
                  <a:latin typeface="Gill Sans MT" panose="020B0502020104020203" pitchFamily="34" charset="0"/>
                </a:rPr>
                <a:t>-Notifiable Diseases</a:t>
              </a:r>
            </a:p>
            <a:p>
              <a:pPr algn="ctr"/>
              <a:r>
                <a:rPr lang="en-US" sz="1200" dirty="0" smtClean="0">
                  <a:latin typeface="Gill Sans MT" panose="020B0502020104020203" pitchFamily="34" charset="0"/>
                </a:rPr>
                <a:t>-Family Planning</a:t>
              </a:r>
              <a:endParaRPr lang="en-US" sz="1200" dirty="0">
                <a:latin typeface="Gill Sans MT" panose="020B0502020104020203" pitchFamily="34" charset="0"/>
              </a:endParaRPr>
            </a:p>
          </p:txBody>
        </p:sp>
        <p:sp>
          <p:nvSpPr>
            <p:cNvPr id="56" name="Rounded Rectangle 55"/>
            <p:cNvSpPr/>
            <p:nvPr/>
          </p:nvSpPr>
          <p:spPr>
            <a:xfrm>
              <a:off x="307779" y="5214548"/>
              <a:ext cx="1371600" cy="87972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smtClean="0">
                  <a:latin typeface="Gill Sans MT" panose="020B0502020104020203" pitchFamily="34" charset="0"/>
                </a:rPr>
                <a:t>Release 3</a:t>
              </a:r>
            </a:p>
            <a:p>
              <a:pPr algn="ctr"/>
              <a:r>
                <a:rPr lang="en-US" sz="1200" dirty="0" smtClean="0">
                  <a:latin typeface="Gill Sans MT" panose="020B0502020104020203" pitchFamily="34" charset="0"/>
                </a:rPr>
                <a:t/>
              </a:r>
              <a:br>
                <a:rPr lang="en-US" sz="1200" dirty="0" smtClean="0">
                  <a:latin typeface="Gill Sans MT" panose="020B0502020104020203" pitchFamily="34" charset="0"/>
                </a:rPr>
              </a:br>
              <a:r>
                <a:rPr lang="en-US" sz="1200" dirty="0" smtClean="0">
                  <a:latin typeface="Gill Sans MT" panose="020B0502020104020203" pitchFamily="34" charset="0"/>
                </a:rPr>
                <a:t>-CBNC</a:t>
              </a:r>
            </a:p>
            <a:p>
              <a:pPr algn="ctr"/>
              <a:r>
                <a:rPr lang="en-US" sz="1200" dirty="0" smtClean="0">
                  <a:latin typeface="Gill Sans MT" panose="020B0502020104020203" pitchFamily="34" charset="0"/>
                </a:rPr>
                <a:t>-ICCM</a:t>
              </a:r>
              <a:endParaRPr lang="en-US" sz="1200" dirty="0">
                <a:latin typeface="Gill Sans MT" panose="020B0502020104020203" pitchFamily="34" charset="0"/>
              </a:endParaRPr>
            </a:p>
          </p:txBody>
        </p:sp>
        <p:sp>
          <p:nvSpPr>
            <p:cNvPr id="57" name="Rectangle 56"/>
            <p:cNvSpPr/>
            <p:nvPr/>
          </p:nvSpPr>
          <p:spPr>
            <a:xfrm>
              <a:off x="1755579" y="2589072"/>
              <a:ext cx="7211305" cy="1981200"/>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778894" y="2586095"/>
              <a:ext cx="3481885" cy="307777"/>
            </a:xfrm>
            <a:prstGeom prst="rect">
              <a:avLst/>
            </a:prstGeom>
            <a:noFill/>
          </p:spPr>
          <p:txBody>
            <a:bodyPr wrap="square" rtlCol="0">
              <a:spAutoFit/>
            </a:bodyPr>
            <a:lstStyle/>
            <a:p>
              <a:r>
                <a:rPr lang="en-US" sz="1400" dirty="0" smtClean="0">
                  <a:solidFill>
                    <a:schemeClr val="accent2"/>
                  </a:solidFill>
                  <a:latin typeface="Gill Sans MT" panose="020B0502020104020203" pitchFamily="34" charset="0"/>
                </a:rPr>
                <a:t>HEW SERVICE DELIVERY WORKFLOW</a:t>
              </a:r>
              <a:endParaRPr lang="en-US" sz="1400" dirty="0">
                <a:solidFill>
                  <a:schemeClr val="accent2"/>
                </a:solidFill>
                <a:latin typeface="Gill Sans MT" panose="020B0502020104020203" pitchFamily="34" charset="0"/>
              </a:endParaRPr>
            </a:p>
          </p:txBody>
        </p:sp>
        <p:sp>
          <p:nvSpPr>
            <p:cNvPr id="59" name="TextBox 58"/>
            <p:cNvSpPr txBox="1"/>
            <p:nvPr/>
          </p:nvSpPr>
          <p:spPr>
            <a:xfrm rot="16200000">
              <a:off x="-1363777" y="3967245"/>
              <a:ext cx="3035333" cy="307777"/>
            </a:xfrm>
            <a:prstGeom prst="rect">
              <a:avLst/>
            </a:prstGeom>
            <a:noFill/>
          </p:spPr>
          <p:txBody>
            <a:bodyPr wrap="square" rtlCol="0">
              <a:spAutoFit/>
            </a:bodyPr>
            <a:lstStyle/>
            <a:p>
              <a:r>
                <a:rPr lang="en-US" sz="1400" dirty="0" smtClean="0">
                  <a:solidFill>
                    <a:schemeClr val="accent3"/>
                  </a:solidFill>
                  <a:latin typeface="Gill Sans MT" panose="020B0502020104020203" pitchFamily="34" charset="0"/>
                </a:rPr>
                <a:t>HEW HEALTH SERVICE MODULES</a:t>
              </a:r>
              <a:endParaRPr lang="en-US" sz="1400" dirty="0">
                <a:solidFill>
                  <a:schemeClr val="accent3"/>
                </a:solidFill>
                <a:latin typeface="Gill Sans MT" panose="020B0502020104020203" pitchFamily="34" charset="0"/>
              </a:endParaRPr>
            </a:p>
          </p:txBody>
        </p:sp>
      </p:grpSp>
    </p:spTree>
    <p:extLst>
      <p:ext uri="{BB962C8B-B14F-4D97-AF65-F5344CB8AC3E}">
        <p14:creationId xmlns:p14="http://schemas.microsoft.com/office/powerpoint/2010/main" val="2426805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rotWithShape="1">
          <a:blip r:embed="rId3"/>
          <a:srcRect t="59667"/>
          <a:stretch/>
        </p:blipFill>
        <p:spPr bwMode="auto">
          <a:xfrm>
            <a:off x="1162602" y="1447800"/>
            <a:ext cx="6685998" cy="4873510"/>
          </a:xfrm>
          <a:prstGeom prst="rect">
            <a:avLst/>
          </a:prstGeom>
          <a:noFill/>
          <a:ln w="9525">
            <a:noFill/>
            <a:miter lim="800000"/>
            <a:headEnd/>
            <a:tailEnd/>
          </a:ln>
          <a:extLst>
            <a:ext uri="{53640926-AAD7-44D8-BBD7-CCE9431645EC}">
              <a14:shadowObscured xmlns:a14="http://schemas.microsoft.com/office/drawing/2010/main"/>
            </a:ext>
          </a:extLst>
        </p:spPr>
      </p:pic>
      <p:sp>
        <p:nvSpPr>
          <p:cNvPr id="7" name="Rectangle 6"/>
          <p:cNvSpPr/>
          <p:nvPr/>
        </p:nvSpPr>
        <p:spPr>
          <a:xfrm>
            <a:off x="-3488" y="6590334"/>
            <a:ext cx="9147488" cy="26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5456" y="228600"/>
            <a:ext cx="8229600" cy="1143000"/>
          </a:xfrm>
        </p:spPr>
        <p:txBody>
          <a:bodyPr/>
          <a:lstStyle/>
          <a:p>
            <a:pPr algn="l"/>
            <a:r>
              <a:rPr lang="en-US" dirty="0" smtClean="0">
                <a:solidFill>
                  <a:schemeClr val="accent3"/>
                </a:solidFill>
              </a:rPr>
              <a:t>APPLICATION WORKFLOW</a:t>
            </a:r>
            <a:endParaRPr lang="en-US" dirty="0">
              <a:solidFill>
                <a:schemeClr val="accent3"/>
              </a:solidFill>
            </a:endParaRPr>
          </a:p>
        </p:txBody>
      </p:sp>
      <p:grpSp>
        <p:nvGrpSpPr>
          <p:cNvPr id="13" name="Group 12"/>
          <p:cNvGrpSpPr/>
          <p:nvPr/>
        </p:nvGrpSpPr>
        <p:grpSpPr>
          <a:xfrm>
            <a:off x="7239000" y="519708"/>
            <a:ext cx="1750153" cy="623292"/>
            <a:chOff x="6515966" y="180975"/>
            <a:chExt cx="2399434" cy="854524"/>
          </a:xfrm>
        </p:grpSpPr>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16839" y="388762"/>
              <a:ext cx="1298561" cy="4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515966" y="180975"/>
              <a:ext cx="1100873" cy="854524"/>
            </a:xfrm>
            <a:prstGeom prst="rect">
              <a:avLst/>
            </a:prstGeom>
            <a:noFill/>
            <a:ln>
              <a:noFill/>
            </a:ln>
          </p:spPr>
        </p:pic>
      </p:grpSp>
      <p:sp>
        <p:nvSpPr>
          <p:cNvPr id="16" name="Rectangle 15"/>
          <p:cNvSpPr/>
          <p:nvPr/>
        </p:nvSpPr>
        <p:spPr>
          <a:xfrm>
            <a:off x="-3488" y="1159325"/>
            <a:ext cx="9144000" cy="124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440695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51"/>
          <a:stretch/>
        </p:blipFill>
        <p:spPr bwMode="auto">
          <a:xfrm>
            <a:off x="228600" y="1447800"/>
            <a:ext cx="8762998" cy="444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260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7" y="1921292"/>
            <a:ext cx="2819400" cy="3185487"/>
          </a:xfrm>
          <a:prstGeom prst="rect">
            <a:avLst/>
          </a:prstGeom>
        </p:spPr>
        <p:txBody>
          <a:bodyPr wrap="square">
            <a:spAutoFit/>
          </a:bodyPr>
          <a:lstStyle/>
          <a:p>
            <a:pPr>
              <a:spcAft>
                <a:spcPts val="3000"/>
              </a:spcAft>
            </a:pPr>
            <a:r>
              <a:rPr lang="en-US" sz="2200" b="1" dirty="0">
                <a:solidFill>
                  <a:schemeClr val="accent2"/>
                </a:solidFill>
                <a:latin typeface="Gill Sans MT" panose="020B0502020104020203" pitchFamily="34" charset="0"/>
              </a:rPr>
              <a:t>FMOH</a:t>
            </a:r>
            <a:r>
              <a:rPr lang="en-US" sz="2200" dirty="0" smtClean="0">
                <a:solidFill>
                  <a:schemeClr val="accent6"/>
                </a:solidFill>
                <a:latin typeface="Gill Sans MT" panose="020B0502020104020203" pitchFamily="34" charset="0"/>
              </a:rPr>
              <a:t> vision and decision making</a:t>
            </a:r>
            <a:br>
              <a:rPr lang="en-US" sz="2200" dirty="0" smtClean="0">
                <a:solidFill>
                  <a:schemeClr val="accent6"/>
                </a:solidFill>
                <a:latin typeface="Gill Sans MT" panose="020B0502020104020203" pitchFamily="34" charset="0"/>
              </a:rPr>
            </a:br>
            <a:endParaRPr lang="en-US" sz="2200" dirty="0">
              <a:solidFill>
                <a:schemeClr val="accent6"/>
              </a:solidFill>
              <a:latin typeface="Gill Sans MT" panose="020B0502020104020203" pitchFamily="34" charset="0"/>
            </a:endParaRPr>
          </a:p>
          <a:p>
            <a:pPr>
              <a:spcAft>
                <a:spcPts val="3000"/>
              </a:spcAft>
            </a:pPr>
            <a:r>
              <a:rPr lang="en-US" sz="2200" dirty="0" smtClean="0">
                <a:solidFill>
                  <a:schemeClr val="accent6"/>
                </a:solidFill>
                <a:latin typeface="Gill Sans MT" panose="020B0502020104020203" pitchFamily="34" charset="0"/>
              </a:rPr>
              <a:t>Clearly </a:t>
            </a:r>
            <a:r>
              <a:rPr lang="en-US" sz="2200" dirty="0">
                <a:solidFill>
                  <a:schemeClr val="accent6"/>
                </a:solidFill>
                <a:latin typeface="Gill Sans MT" panose="020B0502020104020203" pitchFamily="34" charset="0"/>
              </a:rPr>
              <a:t>defined </a:t>
            </a:r>
            <a:r>
              <a:rPr lang="en-US" sz="2200" b="1" dirty="0">
                <a:solidFill>
                  <a:schemeClr val="accent2"/>
                </a:solidFill>
                <a:latin typeface="Gill Sans MT" panose="020B0502020104020203" pitchFamily="34" charset="0"/>
              </a:rPr>
              <a:t>goals &amp; scope</a:t>
            </a:r>
            <a:r>
              <a:rPr lang="en-US" sz="2200" dirty="0">
                <a:solidFill>
                  <a:schemeClr val="accent6"/>
                </a:solidFill>
                <a:latin typeface="Gill Sans MT" panose="020B0502020104020203" pitchFamily="34" charset="0"/>
              </a:rPr>
              <a:t>- improving service delivery through a mobile job aid at HEW </a:t>
            </a:r>
            <a:r>
              <a:rPr lang="en-US" sz="2200" dirty="0" smtClean="0">
                <a:solidFill>
                  <a:schemeClr val="accent6"/>
                </a:solidFill>
                <a:latin typeface="Gill Sans MT" panose="020B0502020104020203" pitchFamily="34" charset="0"/>
              </a:rPr>
              <a:t>level</a:t>
            </a:r>
            <a:endParaRPr lang="en-US" sz="2200" dirty="0">
              <a:solidFill>
                <a:schemeClr val="accent6"/>
              </a:solidFill>
              <a:latin typeface="Gill Sans MT" panose="020B0502020104020203" pitchFamily="34" charset="0"/>
            </a:endParaRPr>
          </a:p>
        </p:txBody>
      </p:sp>
      <p:pic>
        <p:nvPicPr>
          <p:cNvPr id="17" name="Picture 16"/>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14483"/>
          <a:stretch/>
        </p:blipFill>
        <p:spPr>
          <a:xfrm>
            <a:off x="1820811" y="1951508"/>
            <a:ext cx="4808589" cy="4112172"/>
          </a:xfrm>
          <a:prstGeom prst="rect">
            <a:avLst/>
          </a:prstGeom>
        </p:spPr>
      </p:pic>
      <p:sp>
        <p:nvSpPr>
          <p:cNvPr id="3" name="Content Placeholder 2"/>
          <p:cNvSpPr>
            <a:spLocks noGrp="1"/>
          </p:cNvSpPr>
          <p:nvPr>
            <p:ph idx="1"/>
          </p:nvPr>
        </p:nvSpPr>
        <p:spPr>
          <a:xfrm>
            <a:off x="5566087" y="2129922"/>
            <a:ext cx="3273113" cy="5059364"/>
          </a:xfrm>
        </p:spPr>
        <p:txBody>
          <a:bodyPr>
            <a:noAutofit/>
          </a:bodyPr>
          <a:lstStyle/>
          <a:p>
            <a:pPr marL="0" indent="0">
              <a:spcBef>
                <a:spcPts val="0"/>
              </a:spcBef>
              <a:spcAft>
                <a:spcPts val="3000"/>
              </a:spcAft>
              <a:buNone/>
            </a:pPr>
            <a:r>
              <a:rPr lang="en-US" sz="2200" b="1" dirty="0" smtClean="0">
                <a:solidFill>
                  <a:schemeClr val="accent2"/>
                </a:solidFill>
              </a:rPr>
              <a:t>User-centered</a:t>
            </a:r>
            <a:r>
              <a:rPr lang="en-US" sz="2200" dirty="0" smtClean="0">
                <a:solidFill>
                  <a:schemeClr val="accent6"/>
                </a:solidFill>
              </a:rPr>
              <a:t> process- iterative phased design is key </a:t>
            </a:r>
            <a:br>
              <a:rPr lang="en-US" sz="2200" dirty="0" smtClean="0">
                <a:solidFill>
                  <a:schemeClr val="accent6"/>
                </a:solidFill>
              </a:rPr>
            </a:br>
            <a:endParaRPr lang="en-US" sz="2200" dirty="0" smtClean="0">
              <a:solidFill>
                <a:schemeClr val="accent6"/>
              </a:solidFill>
            </a:endParaRPr>
          </a:p>
          <a:p>
            <a:pPr marL="0" indent="0">
              <a:spcBef>
                <a:spcPts val="0"/>
              </a:spcBef>
              <a:spcAft>
                <a:spcPts val="3000"/>
              </a:spcAft>
              <a:buNone/>
            </a:pPr>
            <a:r>
              <a:rPr lang="en-US" sz="2200" dirty="0" smtClean="0">
                <a:solidFill>
                  <a:schemeClr val="accent6"/>
                </a:solidFill>
              </a:rPr>
              <a:t>Users </a:t>
            </a:r>
            <a:r>
              <a:rPr lang="en-US" sz="2200" b="1" dirty="0" smtClean="0">
                <a:solidFill>
                  <a:schemeClr val="accent2"/>
                </a:solidFill>
              </a:rPr>
              <a:t>value application</a:t>
            </a:r>
            <a:r>
              <a:rPr lang="en-US" sz="2200" dirty="0" smtClean="0">
                <a:solidFill>
                  <a:schemeClr val="accent6"/>
                </a:solidFill>
              </a:rPr>
              <a:t>, particularly in faster and more complete information sharing between levels</a:t>
            </a:r>
          </a:p>
          <a:p>
            <a:pPr marL="0" indent="0">
              <a:spcBef>
                <a:spcPts val="0"/>
              </a:spcBef>
              <a:spcAft>
                <a:spcPts val="3000"/>
              </a:spcAft>
              <a:buNone/>
            </a:pPr>
            <a:endParaRPr lang="en-US" sz="2200" dirty="0">
              <a:solidFill>
                <a:schemeClr val="accent6"/>
              </a:solidFill>
            </a:endParaRPr>
          </a:p>
        </p:txBody>
      </p:sp>
      <p:sp>
        <p:nvSpPr>
          <p:cNvPr id="6" name="Rectangle 5"/>
          <p:cNvSpPr/>
          <p:nvPr/>
        </p:nvSpPr>
        <p:spPr>
          <a:xfrm>
            <a:off x="-3488" y="6590334"/>
            <a:ext cx="9147488" cy="26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239000" y="519708"/>
            <a:ext cx="1750153" cy="623292"/>
            <a:chOff x="6515966" y="180975"/>
            <a:chExt cx="2399434" cy="854524"/>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16839" y="388762"/>
              <a:ext cx="1298561" cy="4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515966" y="180975"/>
              <a:ext cx="1100873" cy="854524"/>
            </a:xfrm>
            <a:prstGeom prst="rect">
              <a:avLst/>
            </a:prstGeom>
            <a:noFill/>
            <a:ln>
              <a:noFill/>
            </a:ln>
          </p:spPr>
        </p:pic>
      </p:grpSp>
      <p:sp>
        <p:nvSpPr>
          <p:cNvPr id="14" name="Rectangle 13"/>
          <p:cNvSpPr/>
          <p:nvPr/>
        </p:nvSpPr>
        <p:spPr>
          <a:xfrm>
            <a:off x="-3488" y="1159325"/>
            <a:ext cx="9144000" cy="124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5" name="TextBox 14"/>
          <p:cNvSpPr txBox="1"/>
          <p:nvPr/>
        </p:nvSpPr>
        <p:spPr>
          <a:xfrm>
            <a:off x="457200" y="141982"/>
            <a:ext cx="5715000" cy="1077218"/>
          </a:xfrm>
          <a:prstGeom prst="rect">
            <a:avLst/>
          </a:prstGeom>
          <a:noFill/>
        </p:spPr>
        <p:txBody>
          <a:bodyPr wrap="square" rtlCol="0">
            <a:spAutoFit/>
          </a:bodyPr>
          <a:lstStyle/>
          <a:p>
            <a:r>
              <a:rPr lang="en-US" sz="3200" dirty="0" smtClean="0">
                <a:solidFill>
                  <a:schemeClr val="accent3"/>
                </a:solidFill>
                <a:latin typeface="Gill Sans MT" panose="020B0502020104020203" pitchFamily="34" charset="0"/>
              </a:rPr>
              <a:t>KEY SUCCESSES + LESSONS LEARNED</a:t>
            </a:r>
            <a:endParaRPr lang="en-US" sz="3200" dirty="0">
              <a:solidFill>
                <a:schemeClr val="accent3"/>
              </a:solidFill>
              <a:latin typeface="Gill Sans MT" panose="020B0502020104020203" pitchFamily="34" charset="0"/>
            </a:endParaRPr>
          </a:p>
        </p:txBody>
      </p:sp>
      <p:pic>
        <p:nvPicPr>
          <p:cNvPr id="19" name="Picture 18"/>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13056"/>
          <a:stretch/>
        </p:blipFill>
        <p:spPr>
          <a:xfrm>
            <a:off x="6745606" y="1752600"/>
            <a:ext cx="420682" cy="365760"/>
          </a:xfrm>
          <a:prstGeom prst="rect">
            <a:avLst/>
          </a:prstGeom>
        </p:spPr>
      </p:pic>
      <p:pic>
        <p:nvPicPr>
          <p:cNvPr id="20" name="Picture 19"/>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13056"/>
          <a:stretch/>
        </p:blipFill>
        <p:spPr>
          <a:xfrm>
            <a:off x="6745606" y="3520440"/>
            <a:ext cx="420682" cy="365760"/>
          </a:xfrm>
          <a:prstGeom prst="rect">
            <a:avLst/>
          </a:prstGeom>
        </p:spPr>
      </p:pic>
      <p:pic>
        <p:nvPicPr>
          <p:cNvPr id="21" name="Picture 20"/>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13056"/>
          <a:stretch/>
        </p:blipFill>
        <p:spPr>
          <a:xfrm>
            <a:off x="1021863" y="1430458"/>
            <a:ext cx="420682" cy="365760"/>
          </a:xfrm>
          <a:prstGeom prst="rect">
            <a:avLst/>
          </a:prstGeom>
        </p:spPr>
      </p:pic>
      <p:pic>
        <p:nvPicPr>
          <p:cNvPr id="22" name="Picture 21"/>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13056"/>
          <a:stretch/>
        </p:blipFill>
        <p:spPr>
          <a:xfrm>
            <a:off x="1008591" y="2998601"/>
            <a:ext cx="420682" cy="365760"/>
          </a:xfrm>
          <a:prstGeom prst="rect">
            <a:avLst/>
          </a:prstGeom>
        </p:spPr>
      </p:pic>
    </p:spTree>
    <p:extLst>
      <p:ext uri="{BB962C8B-B14F-4D97-AF65-F5344CB8AC3E}">
        <p14:creationId xmlns:p14="http://schemas.microsoft.com/office/powerpoint/2010/main" val="19113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86300" y="1256335"/>
            <a:ext cx="4467225" cy="53730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88" y="6590334"/>
            <a:ext cx="9147488" cy="26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545"/>
          <a:stretch/>
        </p:blipFill>
        <p:spPr>
          <a:xfrm>
            <a:off x="0" y="1256334"/>
            <a:ext cx="4686300" cy="5334000"/>
          </a:xfrm>
          <a:prstGeom prst="rect">
            <a:avLst/>
          </a:prstGeom>
        </p:spPr>
      </p:pic>
      <p:sp>
        <p:nvSpPr>
          <p:cNvPr id="16" name="Rectangle 15"/>
          <p:cNvSpPr/>
          <p:nvPr/>
        </p:nvSpPr>
        <p:spPr>
          <a:xfrm>
            <a:off x="-3488" y="1159325"/>
            <a:ext cx="9144000" cy="124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itle 1"/>
          <p:cNvSpPr>
            <a:spLocks noGrp="1"/>
          </p:cNvSpPr>
          <p:nvPr>
            <p:ph type="title"/>
          </p:nvPr>
        </p:nvSpPr>
        <p:spPr>
          <a:xfrm>
            <a:off x="5017228" y="3124200"/>
            <a:ext cx="3962400" cy="1143000"/>
          </a:xfrm>
        </p:spPr>
        <p:txBody>
          <a:bodyPr/>
          <a:lstStyle/>
          <a:p>
            <a:pPr algn="l"/>
            <a:r>
              <a:rPr lang="en-US" dirty="0" smtClean="0">
                <a:solidFill>
                  <a:schemeClr val="accent3"/>
                </a:solidFill>
              </a:rPr>
              <a:t>QUESTIONS + DISCUSSION</a:t>
            </a:r>
            <a:endParaRPr lang="en-US" dirty="0">
              <a:solidFill>
                <a:schemeClr val="accent3"/>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16839" y="360187"/>
            <a:ext cx="1298561" cy="4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52400" y="152400"/>
            <a:ext cx="1100873" cy="854524"/>
          </a:xfrm>
          <a:prstGeom prst="rect">
            <a:avLst/>
          </a:prstGeom>
          <a:noFill/>
          <a:ln>
            <a:noFill/>
          </a:ln>
        </p:spPr>
      </p:pic>
    </p:spTree>
    <p:extLst>
      <p:ext uri="{BB962C8B-B14F-4D97-AF65-F5344CB8AC3E}">
        <p14:creationId xmlns:p14="http://schemas.microsoft.com/office/powerpoint/2010/main" val="1046157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l10k">
  <a:themeElements>
    <a:clrScheme name="JSI Corporate Colors">
      <a:dk1>
        <a:srgbClr val="000000"/>
      </a:dk1>
      <a:lt1>
        <a:srgbClr val="FFFFFF"/>
      </a:lt1>
      <a:dk2>
        <a:srgbClr val="000000"/>
      </a:dk2>
      <a:lt2>
        <a:srgbClr val="808080"/>
      </a:lt2>
      <a:accent1>
        <a:srgbClr val="E4002B"/>
      </a:accent1>
      <a:accent2>
        <a:srgbClr val="0072CE"/>
      </a:accent2>
      <a:accent3>
        <a:srgbClr val="FF8F1C"/>
      </a:accent3>
      <a:accent4>
        <a:srgbClr val="768692"/>
      </a:accent4>
      <a:accent5>
        <a:srgbClr val="C5B9AC"/>
      </a:accent5>
      <a:accent6>
        <a:srgbClr val="002855"/>
      </a:accent6>
      <a:hlink>
        <a:srgbClr val="0072CE"/>
      </a:hlink>
      <a:folHlink>
        <a:srgbClr val="E4002B"/>
      </a:folHlink>
    </a:clrScheme>
    <a:fontScheme name="L10K white backgroun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10K white backgroun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10K white backgroun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10K white backgroun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10K white backgroun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10K white backgroun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10K white backgroun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10K white background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10K white backgroun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10K white backgroun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10K white backgroun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10K white backgroun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10K white backgroun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MASTER for L10K 2020 presentations 2 (2016).pptx" id="{2B034075-E342-4405-893A-DC9802CB8B8E}" vid="{342D1747-BC64-417F-88B8-B8C84E42C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L10K2020_template</Template>
  <TotalTime>2040</TotalTime>
  <Words>684</Words>
  <Application>Microsoft Office PowerPoint</Application>
  <PresentationFormat>On-screen Show (4:3)</PresentationFormat>
  <Paragraphs>91</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l10k</vt:lpstr>
      <vt:lpstr>PowerPoint Presentation</vt:lpstr>
      <vt:lpstr>BACKGROUND + OBJECTIVES</vt:lpstr>
      <vt:lpstr>APPLICATION OVERVIEW</vt:lpstr>
      <vt:lpstr>APPLICATION WORKFLOW</vt:lpstr>
      <vt:lpstr>PowerPoint Presentation</vt:lpstr>
      <vt:lpstr>PowerPoint Presentation</vt:lpstr>
      <vt:lpstr>QUESTIONS +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in maternal and newborn health services utilization between baseline and intervention period, July 2015-January 2017</dc:title>
  <dc:creator>Dell</dc:creator>
  <cp:lastModifiedBy>Leona Rosenblum</cp:lastModifiedBy>
  <cp:revision>90</cp:revision>
  <cp:lastPrinted>2017-10-19T14:48:01Z</cp:lastPrinted>
  <dcterms:created xsi:type="dcterms:W3CDTF">2017-04-05T06:32:51Z</dcterms:created>
  <dcterms:modified xsi:type="dcterms:W3CDTF">2018-08-01T04:18:51Z</dcterms:modified>
</cp:coreProperties>
</file>